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  <p:sldMasterId id="2147483759" r:id="rId3"/>
  </p:sldMasterIdLst>
  <p:notesMasterIdLst>
    <p:notesMasterId r:id="rId28"/>
  </p:notesMasterIdLst>
  <p:handoutMasterIdLst>
    <p:handoutMasterId r:id="rId29"/>
  </p:handoutMasterIdLst>
  <p:sldIdLst>
    <p:sldId id="429" r:id="rId4"/>
    <p:sldId id="282" r:id="rId5"/>
    <p:sldId id="5283" r:id="rId6"/>
    <p:sldId id="314" r:id="rId7"/>
    <p:sldId id="315" r:id="rId8"/>
    <p:sldId id="316" r:id="rId9"/>
    <p:sldId id="402" r:id="rId10"/>
    <p:sldId id="446" r:id="rId11"/>
    <p:sldId id="431" r:id="rId12"/>
    <p:sldId id="432" r:id="rId13"/>
    <p:sldId id="433" r:id="rId14"/>
    <p:sldId id="439" r:id="rId15"/>
    <p:sldId id="440" r:id="rId16"/>
    <p:sldId id="441" r:id="rId17"/>
    <p:sldId id="434" r:id="rId18"/>
    <p:sldId id="438" r:id="rId19"/>
    <p:sldId id="437" r:id="rId20"/>
    <p:sldId id="436" r:id="rId21"/>
    <p:sldId id="442" r:id="rId22"/>
    <p:sldId id="443" r:id="rId23"/>
    <p:sldId id="430" r:id="rId24"/>
    <p:sldId id="445" r:id="rId25"/>
    <p:sldId id="44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26D"/>
    <a:srgbClr val="41727E"/>
    <a:srgbClr val="2E686C"/>
    <a:srgbClr val="56504B"/>
    <a:srgbClr val="67605B"/>
    <a:srgbClr val="8B8580"/>
    <a:srgbClr val="FCFBFA"/>
    <a:srgbClr val="E5DBBE"/>
    <a:srgbClr val="41817E"/>
    <a:srgbClr val="4F8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05"/>
  </p:normalViewPr>
  <p:slideViewPr>
    <p:cSldViewPr snapToGrid="0">
      <p:cViewPr varScale="1">
        <p:scale>
          <a:sx n="114" d="100"/>
          <a:sy n="114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BDEF-5E46-4C38-97AE-078FE78545A2}" type="datetime1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B5D8F-9D9D-4173-A9BF-1ACE61BA05F2}" type="datetime1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04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83220" y="6556248"/>
            <a:ext cx="1226717" cy="182880"/>
          </a:xfrm>
          <a:prstGeom prst="rect">
            <a:avLst/>
          </a:prstGeom>
        </p:spPr>
        <p:txBody>
          <a:bodyPr/>
          <a:lstStyle/>
          <a:p>
            <a:fld id="{0F778929-6EEA-4D38-90CF-D811EADC572A}" type="datetime1">
              <a:rPr lang="en-US" smtClean="0">
                <a:solidFill>
                  <a:srgbClr val="58595B"/>
                </a:solidFill>
              </a:rPr>
              <a:pPr/>
              <a:t>3/25/21</a:t>
            </a:fld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23668" y="6556248"/>
            <a:ext cx="2703199" cy="18288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DRAFT - NOT TO BE SHARED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GB" smtClean="0">
                <a:solidFill>
                  <a:srgbClr val="58595B"/>
                </a:solidFill>
              </a:rPr>
              <a:pPr/>
              <a:t>‹#›</a:t>
            </a:fld>
            <a:endParaRPr lang="en-GB" dirty="0">
              <a:solidFill>
                <a:srgbClr val="58595B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96659" y="1981199"/>
            <a:ext cx="8863390" cy="3962401"/>
          </a:xfrm>
        </p:spPr>
        <p:txBody>
          <a:bodyPr>
            <a:noAutofit/>
          </a:bodyPr>
          <a:lstStyle>
            <a:lvl1pPr marL="1588" indent="0">
              <a:spcBef>
                <a:spcPts val="2400"/>
              </a:spcBef>
              <a:buNone/>
              <a:defRPr sz="2800"/>
            </a:lvl1pPr>
            <a:lvl2pPr marL="1588" indent="0">
              <a:spcBef>
                <a:spcPts val="2400"/>
              </a:spcBef>
              <a:buNone/>
              <a:defRPr sz="2800"/>
            </a:lvl2pPr>
            <a:lvl3pPr marL="1588" indent="0">
              <a:spcBef>
                <a:spcPts val="2400"/>
              </a:spcBef>
              <a:buNone/>
              <a:defRPr sz="2800"/>
            </a:lvl3pPr>
            <a:lvl4pPr marL="1588" indent="0">
              <a:spcBef>
                <a:spcPts val="2400"/>
              </a:spcBef>
              <a:buNone/>
              <a:defRPr sz="2800"/>
            </a:lvl4pPr>
            <a:lvl5pPr marL="1588" indent="0">
              <a:spcBef>
                <a:spcPts val="2400"/>
              </a:spcBef>
              <a:buNone/>
              <a:defRPr sz="2800"/>
            </a:lvl5pPr>
            <a:lvl6pPr marL="1588" indent="0">
              <a:spcBef>
                <a:spcPts val="2400"/>
              </a:spcBef>
              <a:buNone/>
              <a:defRPr sz="2800"/>
            </a:lvl6pPr>
            <a:lvl7pPr marL="1588" indent="0">
              <a:spcBef>
                <a:spcPts val="2400"/>
              </a:spcBef>
              <a:buNone/>
              <a:defRPr sz="2800"/>
            </a:lvl7pPr>
            <a:lvl8pPr marL="1588" indent="0">
              <a:spcBef>
                <a:spcPts val="2400"/>
              </a:spcBef>
              <a:buNone/>
              <a:defRPr sz="2800"/>
            </a:lvl8pPr>
            <a:lvl9pPr marL="1588" indent="0">
              <a:spcBef>
                <a:spcPts val="2400"/>
              </a:spcBef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5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0080C163-77F3-9A4B-A059-12FFFC705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F8A11974-1B05-3142-902C-0DFEB16D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3220" y="6556248"/>
            <a:ext cx="1226717" cy="1828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86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phic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3138488"/>
            <a:ext cx="4419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88263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elephant, clothing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aphic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050" y="835025"/>
            <a:ext cx="1325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1356975" y="54943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itle 10"/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CC72F06-C87A-4195-93E2-9D7444CB90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18204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container, basket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0250" y="212725"/>
            <a:ext cx="511175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A picture containing music, black&#10;&#10;Description automatically generate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1125538"/>
            <a:ext cx="2863850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0418763" y="5037138"/>
            <a:ext cx="260350" cy="52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03025" y="5645150"/>
            <a:ext cx="100013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007725" y="4791075"/>
            <a:ext cx="644525" cy="57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0809288" y="5037138"/>
            <a:ext cx="101600" cy="523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509375" y="56467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356975" y="54943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2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050" y="835025"/>
            <a:ext cx="1325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itle 10"/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94F8F-2C09-4250-B3E8-7E0AFF306E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1419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050" y="835025"/>
            <a:ext cx="1325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table, elephant, clothing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 5"/>
          <p:cNvSpPr/>
          <p:nvPr userDrawn="1"/>
        </p:nvSpPr>
        <p:spPr>
          <a:xfrm>
            <a:off x="11356975" y="54943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itle 10"/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633413" y="6350000"/>
            <a:ext cx="3873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2BAC065-981D-41BA-A82C-D25DB9F674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1050925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83223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050" y="835025"/>
            <a:ext cx="1325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A picture containing container, basket&#10;&#10;Description automatically generate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2813" y="223838"/>
            <a:ext cx="4929187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A picture containing music, black&#10;&#10;Description automatically generate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667375"/>
            <a:ext cx="38068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1356975" y="54943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itle 10"/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21B0E-2185-457A-BFB7-959D5D3628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1167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783026"/>
            <a:ext cx="9887834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01F3B-0F6C-4915-B225-CDFCCAE85B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2246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erson looking at the camera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4000"/>
            <a:ext cx="5133975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5659438" y="2452688"/>
            <a:ext cx="311150" cy="365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B51BF-DA14-4E42-BE8E-BFD9D20D2A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4807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565150"/>
            <a:ext cx="58547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762000" y="1866900"/>
            <a:ext cx="309563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5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8096" y="783026"/>
            <a:ext cx="10110436" cy="844095"/>
          </a:xfrm>
        </p:spPr>
        <p:txBody>
          <a:bodyPr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6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8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9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447BD-B7B9-436F-9C56-DDC0AA4B99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095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874713" y="5535613"/>
            <a:ext cx="9983787" cy="720725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b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68350" y="4829175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6B48F-8A99-4CEC-AEF3-27B22C44BA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55200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looking at the camera&#10;&#10;Description automatically generate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4000"/>
            <a:ext cx="5133975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5430838" y="43434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12"/>
          <p:cNvSpPr txBox="1">
            <a:spLocks noChangeArrowheads="1"/>
          </p:cNvSpPr>
          <p:nvPr userDrawn="1"/>
        </p:nvSpPr>
        <p:spPr bwMode="auto">
          <a:xfrm>
            <a:off x="944563" y="6415088"/>
            <a:ext cx="59848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>
                <a:solidFill>
                  <a:srgbClr val="8B8078"/>
                </a:solidFill>
                <a:ea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1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633413" y="6350000"/>
            <a:ext cx="387350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E7B6CF0F-F283-4C9B-85B0-D49980D393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8736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table, elephant, clothing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11356975" y="5494338"/>
            <a:ext cx="101600" cy="53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2313" y="587375"/>
            <a:ext cx="10747375" cy="5683250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30350" y="4303713"/>
            <a:ext cx="311150" cy="365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14"/>
          <p:cNvSpPr txBox="1">
            <a:spLocks noChangeArrowheads="1"/>
          </p:cNvSpPr>
          <p:nvPr userDrawn="1"/>
        </p:nvSpPr>
        <p:spPr bwMode="auto">
          <a:xfrm>
            <a:off x="944563" y="6415088"/>
            <a:ext cx="59848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racle Sans" panose="020B0503020204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>
                <a:solidFill>
                  <a:schemeClr val="bg1"/>
                </a:solidFill>
                <a:ea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0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633413" y="6350000"/>
            <a:ext cx="3873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934E5A-63F2-451F-8F3A-08B4127BB8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4649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783026"/>
            <a:ext cx="9887834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42B86-4C43-419D-B173-9DC4A30D2A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93766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783026"/>
            <a:ext cx="9887834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4BBBE-0301-48AC-AF78-1B92E6DDDA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923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68095" y="783026"/>
            <a:ext cx="10210297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10E2B-DE02-480B-BB48-E4EA1AD0DA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86315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68095" y="783026"/>
            <a:ext cx="10210297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4D7FD-8204-42F2-A5D0-43404B6C8C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13318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00" y="4508500"/>
            <a:ext cx="58547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768350" y="1866900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68095" y="783026"/>
            <a:ext cx="10210297" cy="844095"/>
          </a:xfrm>
        </p:spPr>
        <p:txBody>
          <a:bodyPr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3"/>
          <p:cNvSpPr>
            <a:spLocks noGrp="1"/>
          </p:cNvSpPr>
          <p:nvPr>
            <p:ph type="body" sz="quarter" idx="20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E73EB-C497-44F2-9760-26F51BCD7E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271732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36F89-08CD-4679-861A-F2972CCFB4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38282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building, clothing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768350" y="4829175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A63C4-1C2F-4762-AA7A-3BFB39BFA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4979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768350" y="4829175"/>
            <a:ext cx="311150" cy="3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1266A677-CF5A-42D8-A1B8-F48F16A6B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18151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9807-0C18-9B41-8627-D4AE13DA7610}" type="datetime1">
              <a:rPr lang="en-US" smtClean="0"/>
              <a:t>3/25/21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Uso Restrito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764143"/>
            <a:ext cx="11128096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4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89" y="1524001"/>
            <a:ext cx="1112942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943F6-C6F1-4EA5-96AD-2E9C031E2093}" type="datetime1">
              <a:rPr lang="en-US" smtClean="0"/>
              <a:pPr/>
              <a:t>3/25/21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6783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682" r:id="rId6"/>
    <p:sldLayoutId id="2147483678" r:id="rId7"/>
    <p:sldLayoutId id="2147483683" r:id="rId8"/>
    <p:sldLayoutId id="2147483693" r:id="rId9"/>
    <p:sldLayoutId id="2147483723" r:id="rId10"/>
    <p:sldLayoutId id="2147483724" r:id="rId11"/>
    <p:sldLayoutId id="2147483725" r:id="rId12"/>
    <p:sldLayoutId id="2147483726" r:id="rId13"/>
    <p:sldLayoutId id="2147483679" r:id="rId14"/>
    <p:sldLayoutId id="2147483727" r:id="rId15"/>
    <p:sldLayoutId id="2147483729" r:id="rId16"/>
    <p:sldLayoutId id="2147483730" r:id="rId17"/>
    <p:sldLayoutId id="2147483731" r:id="rId18"/>
    <p:sldLayoutId id="2147483732" r:id="rId19"/>
    <p:sldLayoutId id="2147483757" r:id="rId20"/>
    <p:sldLayoutId id="2147483784" r:id="rId21"/>
    <p:sldLayoutId id="214748378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Headline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57238" y="6356350"/>
            <a:ext cx="387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fld id="{9957356A-F598-4DA1-A703-F8A20DB339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10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938" y="635635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1445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9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81" r:id="rId20"/>
    <p:sldLayoutId id="2147483782" r:id="rId21"/>
  </p:sldLayoutIdLst>
  <p:transition spd="med">
    <p:fade/>
  </p:transition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  <a:ea typeface="Oracle Sans" panose="020B0503020204020204" pitchFamily="34" charset="0"/>
          <a:cs typeface="Oracle Sans" panose="020B050302020402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Oracle Sans Light" panose="020B0403020204020204" pitchFamily="34" charset="0"/>
          <a:ea typeface="Oracle Sans Light" panose="020B0403020204020204" pitchFamily="34" charset="0"/>
          <a:cs typeface="Oracle Sans Light" panose="020B0403020204020204" pitchFamily="34" charset="0"/>
        </a:defRPr>
      </a:lvl1pPr>
      <a:lvl2pPr marL="4572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Oracle Sans Light" panose="020B0403020204020204" pitchFamily="34" charset="0"/>
          <a:ea typeface="Oracle Sans Light" panose="020B0403020204020204" pitchFamily="34" charset="0"/>
          <a:cs typeface="Oracle Sans Light" panose="020B0403020204020204" pitchFamily="34" charset="0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Oracle Sans Light" panose="020B0403020204020204" pitchFamily="34" charset="0"/>
          <a:ea typeface="Oracle Sans Light" panose="020B0403020204020204" pitchFamily="34" charset="0"/>
          <a:cs typeface="Oracle Sans Light" panose="020B0403020204020204" pitchFamily="34" charset="0"/>
        </a:defRPr>
      </a:lvl3pPr>
      <a:lvl4pPr marL="1371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Oracle Sans Light" panose="020B0403020204020204" pitchFamily="34" charset="0"/>
          <a:ea typeface="Oracle Sans Light" panose="020B0403020204020204" pitchFamily="34" charset="0"/>
          <a:cs typeface="Oracle Sans Light" panose="020B0403020204020204" pitchFamily="34" charset="0"/>
        </a:defRPr>
      </a:lvl4pPr>
      <a:lvl5pPr marL="18288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Oracle Sans Light" panose="020B0403020204020204" pitchFamily="34" charset="0"/>
          <a:ea typeface="Oracle Sans Light" panose="020B0403020204020204" pitchFamily="34" charset="0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logs.oracle.com/cloud-infrastructure/announcing-integration-of-service-connector-hub-with-logging-analytics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eam-oracle.com/observabitiliy-on-oracle-oci-using-custom-logs-in-oci-logging-to-monitor-and-analyze-cloud-native-applications" TargetMode="External"/><Relationship Id="rId2" Type="http://schemas.openxmlformats.org/officeDocument/2006/relationships/hyperlink" Target="https://www.oracle.com/br/devops/logging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s.oracle.com/cloud-infrastructure/announcing-integration-of-service-connector-hub-with-logging-analytics" TargetMode="External"/><Relationship Id="rId5" Type="http://schemas.openxmlformats.org/officeDocument/2006/relationships/hyperlink" Target="https://docs.oracle.com/en-us/iaas/Content/service-connector-hub/overview.htm" TargetMode="External"/><Relationship Id="rId4" Type="http://schemas.openxmlformats.org/officeDocument/2006/relationships/hyperlink" Target="https://docs.oracle.com/en-us/iaas/Content/Logging/Concepts/loggingoverview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cloud-infrastructure/announcing-the-oracle-cloud-observability-and-management-platform" TargetMode="External"/><Relationship Id="rId2" Type="http://schemas.openxmlformats.org/officeDocument/2006/relationships/hyperlink" Target="https://www.oracle.com/br/cloud-native/container-engine-kubernetes/" TargetMode="Externa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docs.oracle.com/en-us/iaas/application-performance-monitoring/doc/deploy-browser-agent-your-application.html#GUID-4EFE2DA6-2D91-4150-B1BF-48B61C399830" TargetMode="External"/><Relationship Id="rId4" Type="http://schemas.openxmlformats.org/officeDocument/2006/relationships/hyperlink" Target="https://docs.oracle.com/en-us/iaas/application-performance-monitoring/doc/configure-application-performance-monitoring-data-sourc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plunk/comments/f7athg/setting_up_splunk_in_a_local_k8s_cluster/" TargetMode="External"/><Relationship Id="rId7" Type="http://schemas.openxmlformats.org/officeDocument/2006/relationships/hyperlink" Target="https://www.splunk.com/en_us/blog/tips-and-tricks/getting-data-from-your-rest-apis-into-splunk.html" TargetMode="External"/><Relationship Id="rId2" Type="http://schemas.openxmlformats.org/officeDocument/2006/relationships/hyperlink" Target="https://www.splunk.com/en_us/blog/tag/open-source.html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s.oracle.com/cloud-infrastructure/announcing-the-oracle-cloud-infrastructure-logging-plugin-for-splunk" TargetMode="External"/><Relationship Id="rId5" Type="http://schemas.openxmlformats.org/officeDocument/2006/relationships/hyperlink" Target="https://github.com/splunk/docker-splunk/tree/develop/test_scenarios/kubernetes" TargetMode="External"/><Relationship Id="rId4" Type="http://schemas.openxmlformats.org/officeDocument/2006/relationships/hyperlink" Target="https://www.splunk.com/en_us/blog/it/an-insider-s-guide-to-splunk-on-containers-and-kubernetes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mailto:Weligton.pinto@oracle.com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linkedin.com/in/cristianohoshikawa/" TargetMode="Externa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54100" y="3892550"/>
            <a:ext cx="10072688" cy="1830388"/>
          </a:xfrm>
        </p:spPr>
        <p:txBody>
          <a:bodyPr/>
          <a:lstStyle/>
          <a:p>
            <a:pPr>
              <a:defRPr/>
            </a:pPr>
            <a:r>
              <a:rPr lang="en-US" b="1" dirty="0"/>
              <a:t>Cristiano </a:t>
            </a:r>
            <a:r>
              <a:rPr lang="en-US" b="1" dirty="0" err="1"/>
              <a:t>Hoshikawa</a:t>
            </a:r>
            <a:endParaRPr lang="en-US" b="1" dirty="0"/>
          </a:p>
          <a:p>
            <a:pPr>
              <a:defRPr/>
            </a:pPr>
            <a:r>
              <a:rPr lang="en-US" dirty="0"/>
              <a:t>Senior Cloud Engineer</a:t>
            </a:r>
          </a:p>
          <a:p>
            <a:pPr>
              <a:defRPr/>
            </a:pPr>
            <a:r>
              <a:rPr lang="en-US" dirty="0" err="1"/>
              <a:t>crisrtiano.hoshikawa@oracle.com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0925" y="2268538"/>
            <a:ext cx="10075863" cy="909637"/>
          </a:xfrm>
        </p:spPr>
        <p:txBody>
          <a:bodyPr/>
          <a:lstStyle/>
          <a:p>
            <a:pPr>
              <a:defRPr/>
            </a:pPr>
            <a:r>
              <a:rPr lang="en-US" dirty="0"/>
              <a:t>OKE + Oracle Logging</a:t>
            </a:r>
            <a:endParaRPr lang="en-US" sz="4000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C06C01E0-CA9A-4DDC-80D0-69DA733B487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</a:pPr>
            <a:r>
              <a:rPr lang="en-US" dirty="0" err="1"/>
              <a:t>Flexibilidade</a:t>
            </a:r>
            <a:r>
              <a:rPr lang="en-US" dirty="0"/>
              <a:t> e </a:t>
            </a:r>
            <a:r>
              <a:rPr lang="en-US" dirty="0" err="1"/>
              <a:t>Poder</a:t>
            </a:r>
            <a:r>
              <a:rPr lang="en-US" dirty="0"/>
              <a:t> para a </a:t>
            </a:r>
            <a:r>
              <a:rPr lang="en-US" dirty="0" err="1"/>
              <a:t>Observabilidade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3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5BAA6-91D3-5646-B78F-E47FF7D3F7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DA56-06F6-1D44-A0D3-923D41C57A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7E391C8-D495-4A4C-93B9-DB15936026BC}"/>
              </a:ext>
            </a:extLst>
          </p:cNvPr>
          <p:cNvSpPr/>
          <p:nvPr/>
        </p:nvSpPr>
        <p:spPr>
          <a:xfrm>
            <a:off x="531720" y="406440"/>
            <a:ext cx="1112364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b="1" strike="noStrike" spc="-1" dirty="0">
                <a:solidFill>
                  <a:srgbClr val="58595B"/>
                </a:solidFill>
                <a:latin typeface="Calibri"/>
                <a:ea typeface="DejaVu Sans"/>
              </a:rPr>
              <a:t>Oracle Logging</a:t>
            </a:r>
            <a:endParaRPr lang="en-US" sz="3600" b="0" strike="noStrike" spc="-1" dirty="0">
              <a:latin typeface="Arial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E660C29A-C214-9244-9215-DC955311F1A9}"/>
              </a:ext>
            </a:extLst>
          </p:cNvPr>
          <p:cNvGrpSpPr/>
          <p:nvPr/>
        </p:nvGrpSpPr>
        <p:grpSpPr>
          <a:xfrm>
            <a:off x="750614" y="1788660"/>
            <a:ext cx="2467800" cy="4217760"/>
            <a:chOff x="1017900" y="1788660"/>
            <a:chExt cx="2467800" cy="4217760"/>
          </a:xfrm>
        </p:grpSpPr>
        <p:sp>
          <p:nvSpPr>
            <p:cNvPr id="8" name="CustomShape 5">
              <a:extLst>
                <a:ext uri="{FF2B5EF4-FFF2-40B4-BE49-F238E27FC236}">
                  <a16:creationId xmlns:a16="http://schemas.microsoft.com/office/drawing/2014/main" id="{DA5C2A79-6C3E-2B44-90DE-C4C2DD7435D7}"/>
                </a:ext>
              </a:extLst>
            </p:cNvPr>
            <p:cNvSpPr/>
            <p:nvPr/>
          </p:nvSpPr>
          <p:spPr>
            <a:xfrm rot="5400000">
              <a:off x="1512000" y="4032720"/>
              <a:ext cx="1479600" cy="2467800"/>
            </a:xfrm>
            <a:prstGeom prst="homePlate">
              <a:avLst>
                <a:gd name="adj" fmla="val 17731"/>
              </a:avLst>
            </a:prstGeom>
            <a:solidFill>
              <a:schemeClr val="accent3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Benefícios</a:t>
              </a:r>
              <a:endParaRPr lang="en-US" sz="2400" b="0" strike="noStrike" spc="-1" dirty="0">
                <a:latin typeface="Arial"/>
              </a:endParaRPr>
            </a:p>
          </p:txBody>
        </p:sp>
        <p:sp>
          <p:nvSpPr>
            <p:cNvPr id="9" name="CustomShape 6">
              <a:extLst>
                <a:ext uri="{FF2B5EF4-FFF2-40B4-BE49-F238E27FC236}">
                  <a16:creationId xmlns:a16="http://schemas.microsoft.com/office/drawing/2014/main" id="{CF14238F-EA4C-764B-A7E3-6A1276102854}"/>
                </a:ext>
              </a:extLst>
            </p:cNvPr>
            <p:cNvSpPr/>
            <p:nvPr/>
          </p:nvSpPr>
          <p:spPr>
            <a:xfrm rot="5400000">
              <a:off x="1399320" y="2776680"/>
              <a:ext cx="1704960" cy="2467800"/>
            </a:xfrm>
            <a:prstGeom prst="homePlate">
              <a:avLst>
                <a:gd name="adj" fmla="val 17731"/>
              </a:avLst>
            </a:prstGeom>
            <a:solidFill>
              <a:schemeClr val="accent2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Que </a:t>
              </a: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problemas</a:t>
              </a: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 resolve?</a:t>
              </a:r>
              <a:endParaRPr lang="en-US" sz="2400" b="0" strike="noStrike" spc="-1" dirty="0">
                <a:latin typeface="Arial"/>
              </a:endParaRPr>
            </a:p>
          </p:txBody>
        </p:sp>
        <p:sp>
          <p:nvSpPr>
            <p:cNvPr id="10" name="CustomShape 7">
              <a:extLst>
                <a:ext uri="{FF2B5EF4-FFF2-40B4-BE49-F238E27FC236}">
                  <a16:creationId xmlns:a16="http://schemas.microsoft.com/office/drawing/2014/main" id="{F95E943A-2F99-B340-B739-406FA81C66DA}"/>
                </a:ext>
              </a:extLst>
            </p:cNvPr>
            <p:cNvSpPr/>
            <p:nvPr/>
          </p:nvSpPr>
          <p:spPr>
            <a:xfrm rot="5400000">
              <a:off x="1399320" y="1407240"/>
              <a:ext cx="1704960" cy="2467800"/>
            </a:xfrm>
            <a:prstGeom prst="homePlate">
              <a:avLst>
                <a:gd name="adj" fmla="val 17731"/>
              </a:avLst>
            </a:prstGeom>
            <a:solidFill>
              <a:schemeClr val="accent4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O que </a:t>
              </a: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é</a:t>
              </a: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? 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1" name="CustomShape 8">
            <a:extLst>
              <a:ext uri="{FF2B5EF4-FFF2-40B4-BE49-F238E27FC236}">
                <a16:creationId xmlns:a16="http://schemas.microsoft.com/office/drawing/2014/main" id="{E65A0FD2-698A-C346-B426-F80B43F0801C}"/>
              </a:ext>
            </a:extLst>
          </p:cNvPr>
          <p:cNvSpPr/>
          <p:nvPr/>
        </p:nvSpPr>
        <p:spPr>
          <a:xfrm>
            <a:off x="4290120" y="178956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Serviço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gerenciado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para </a:t>
            </a: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ingestão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de logs </a:t>
            </a:r>
            <a:r>
              <a:rPr lang="en-US" spc="-1" dirty="0">
                <a:solidFill>
                  <a:srgbClr val="374A58"/>
                </a:solidFill>
                <a:latin typeface="Calibri"/>
              </a:rPr>
              <a:t>de </a:t>
            </a:r>
            <a:r>
              <a:rPr lang="en-US" spc="-1" dirty="0" err="1">
                <a:solidFill>
                  <a:srgbClr val="374A58"/>
                </a:solidFill>
                <a:latin typeface="Calibri"/>
              </a:rPr>
              <a:t>infraestrutura</a:t>
            </a:r>
            <a:r>
              <a:rPr lang="en-US" spc="-1" dirty="0">
                <a:solidFill>
                  <a:srgbClr val="374A58"/>
                </a:solidFill>
                <a:latin typeface="Calibri"/>
              </a:rPr>
              <a:t> para </a:t>
            </a:r>
            <a:r>
              <a:rPr lang="en-US" spc="-1" dirty="0" err="1">
                <a:solidFill>
                  <a:srgbClr val="374A58"/>
                </a:solidFill>
                <a:latin typeface="Calibri"/>
              </a:rPr>
              <a:t>todos</a:t>
            </a:r>
            <a:r>
              <a:rPr lang="en-US" spc="-1" dirty="0">
                <a:solidFill>
                  <a:srgbClr val="374A58"/>
                </a:solidFill>
                <a:latin typeface="Calibri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</a:rPr>
              <a:t>os</a:t>
            </a:r>
            <a:r>
              <a:rPr lang="en-US" spc="-1" dirty="0">
                <a:solidFill>
                  <a:srgbClr val="374A58"/>
                </a:solidFill>
                <a:latin typeface="Calibri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</a:rPr>
              <a:t>recursos</a:t>
            </a:r>
            <a:r>
              <a:rPr lang="en-US" spc="-1" dirty="0">
                <a:solidFill>
                  <a:srgbClr val="374A58"/>
                </a:solidFill>
                <a:latin typeface="Calibri"/>
              </a:rPr>
              <a:t> da Oracle Cloud Infrastructure (OCI)</a:t>
            </a: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Permite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a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ingestão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,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pesquisa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,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integração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manutenção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dos logs de forma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segura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centralizada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84630BC8-6987-5E4C-A121-C70DC0810F4C}"/>
              </a:ext>
            </a:extLst>
          </p:cNvPr>
          <p:cNvSpPr/>
          <p:nvPr/>
        </p:nvSpPr>
        <p:spPr>
          <a:xfrm>
            <a:off x="4277520" y="305532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Logs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sem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padronização</a:t>
            </a:r>
            <a:endParaRPr lang="en-US" sz="1800" b="0" strike="noStrike" spc="-1" dirty="0">
              <a:solidFill>
                <a:srgbClr val="374A58"/>
              </a:solidFill>
              <a:latin typeface="Calibri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Ingestão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de Logs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descentralizados</a:t>
            </a:r>
            <a:endParaRPr lang="en-US" spc="-1" dirty="0">
              <a:solidFill>
                <a:srgbClr val="374A58"/>
              </a:solidFill>
              <a:latin typeface="Calibri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Acesso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a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Informações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sensíveis</a:t>
            </a:r>
            <a:endParaRPr lang="en-US" spc="-1" dirty="0">
              <a:solidFill>
                <a:srgbClr val="374A58"/>
              </a:solidFill>
              <a:latin typeface="Calibri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CustomShape 10">
            <a:extLst>
              <a:ext uri="{FF2B5EF4-FFF2-40B4-BE49-F238E27FC236}">
                <a16:creationId xmlns:a16="http://schemas.microsoft.com/office/drawing/2014/main" id="{6B81E2D0-4456-E245-A2DE-51D7242D1D61}"/>
              </a:ext>
            </a:extLst>
          </p:cNvPr>
          <p:cNvSpPr/>
          <p:nvPr/>
        </p:nvSpPr>
        <p:spPr>
          <a:xfrm>
            <a:off x="4277520" y="449460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Totalmente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integrado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com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recursos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Oracle Cloud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como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OKE, functions, API Gateway, Compute, VCN;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além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permitir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integraç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com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recursos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on-prem e multi-cloud</a:t>
            </a: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Utilização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de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padrões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abertos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como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Fluentd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, Kafka,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Cloudevents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, Splunk</a:t>
            </a: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Segurança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Confidencialidade</a:t>
            </a:r>
            <a:endParaRPr lang="en-US" spc="-1" dirty="0">
              <a:solidFill>
                <a:srgbClr val="374A58"/>
              </a:solidFill>
              <a:latin typeface="Calibri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Permite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buscar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por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todos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os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Logs de forma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flexível</a:t>
            </a:r>
            <a:r>
              <a:rPr lang="en-US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pc="-1" dirty="0" err="1">
                <a:solidFill>
                  <a:srgbClr val="374A58"/>
                </a:solidFill>
                <a:latin typeface="Calibri"/>
                <a:ea typeface="DejaVu Sans"/>
              </a:rPr>
              <a:t>centralizada</a:t>
            </a:r>
            <a:endParaRPr lang="en-US" spc="-1" dirty="0">
              <a:solidFill>
                <a:srgbClr val="374A58"/>
              </a:solidFill>
              <a:latin typeface="Calibri"/>
              <a:ea typeface="DejaVu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F86AAD-0374-834F-B70F-48BDD73FC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555" y="348840"/>
            <a:ext cx="1269151" cy="86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6165-B4C0-FE4C-801B-6E7F0B02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Tirar os prints das telas do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14F4E-609B-A34F-BC21-E7DDC180E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devops</a:t>
            </a:r>
            <a:r>
              <a:rPr lang="en-US" dirty="0"/>
              <a:t>/logging/</a:t>
            </a:r>
            <a:endParaRPr lang="en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65260-CB7F-324F-9901-174AF60167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F2D1-9257-1E44-B426-D2AB89374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7576D24-4C3E-6F46-98BE-A685D8698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6" y="405626"/>
            <a:ext cx="11150411" cy="58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6165-B4C0-FE4C-801B-6E7F0B02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Tirar os prints das telas do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14F4E-609B-A34F-BC21-E7DDC180E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devops</a:t>
            </a:r>
            <a:r>
              <a:rPr lang="en-US" dirty="0"/>
              <a:t>/logging/</a:t>
            </a:r>
            <a:endParaRPr lang="en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65260-CB7F-324F-9901-174AF60167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F2D1-9257-1E44-B426-D2AB89374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38C36CB-6114-3F44-8063-97E862509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406800"/>
            <a:ext cx="11289314" cy="58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3571-7C12-AE41-9C97-766DAD8E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3507F-CE7D-EF48-902E-084886FF0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6E461-3626-0D4C-A452-497F5CF9AF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0117C-5CC5-5743-AB51-C7BA15A745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CBC2051-5155-CC4A-9AD0-A72FCCC2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4" y="406800"/>
            <a:ext cx="11182647" cy="58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7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5B5E-80A1-CB41-8F1D-C9C705D6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EDD39-BE73-4F49-816C-EC9423F38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A3641-AFE4-5F4B-B9B0-76891036D1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CAE04-23E1-8A4B-A149-0BDCC7CCB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94F7AC-F5BF-BE49-8F18-7A9452AC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406800"/>
            <a:ext cx="11252259" cy="58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2119-5526-AE4F-AB28-1B5FF2A6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Oracle Cloud Logging integrado com ferramentas de mercado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17A47-285A-5A46-A350-9C3C56743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C0CA2-DA41-ED48-9D38-74FF3F3EA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A2F0D-0D34-8546-A072-82334C0A8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A graphic depicting the architecture connecting Oracle Cloud Infrastructure to the customer infrastructure with the OCI logging addon from Splunk.">
            <a:extLst>
              <a:ext uri="{FF2B5EF4-FFF2-40B4-BE49-F238E27FC236}">
                <a16:creationId xmlns:a16="http://schemas.microsoft.com/office/drawing/2014/main" id="{42421062-A527-1249-B89F-270C26DE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26" y="2288559"/>
            <a:ext cx="9740348" cy="30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63C4-0A4F-1841-967E-30B43177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Demo-Live: OKE Logging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6AD1BD-C9C0-C54A-9420-915068FE7C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8FCBF-21BE-514F-807D-9D55E3B95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BC604-B026-654C-920A-A6309784D9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4A5B-6135-E842-BD09-FEC0C443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Centralização da Ingestão de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12A2A-22E6-3545-96E3-83CD47BA8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A8A41-3B3B-FF48-BD47-B181464F3A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98056-F2DB-F54F-A71B-981FE84FB4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EF4DD5-A13A-4B40-A91A-CF958C369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4" y="2288558"/>
            <a:ext cx="10168684" cy="40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1ABE-50CB-0B4F-8BBA-264D9AA4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Service Connector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1690A-1967-5D43-AAD1-10AC2F879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6047735"/>
            <a:ext cx="8994883" cy="482776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https://blogs.oracle.com/cloud-infrastructure/announcing-integration-of-service-connector-hub-with-logging-analytics</a:t>
            </a:r>
            <a:endParaRPr lang="en-US" sz="1400" dirty="0"/>
          </a:p>
          <a:p>
            <a:endParaRPr lang="en-BR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6E977-6D40-0D42-A54C-0729782E5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46FDC-A318-B745-BDAC-481C74AA3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C616A39-23B7-CA4C-9A7E-E1D25B75F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56" y="1321947"/>
            <a:ext cx="7255719" cy="4534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F18E1-1B89-9048-9791-A26E077FA10D}"/>
              </a:ext>
            </a:extLst>
          </p:cNvPr>
          <p:cNvSpPr txBox="1"/>
          <p:nvPr/>
        </p:nvSpPr>
        <p:spPr>
          <a:xfrm>
            <a:off x="768096" y="2152357"/>
            <a:ext cx="33063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Permite automatizar a integração</a:t>
            </a:r>
          </a:p>
          <a:p>
            <a:r>
              <a:rPr lang="en-BR" dirty="0"/>
              <a:t>dos Logs para serviços como:</a:t>
            </a:r>
          </a:p>
          <a:p>
            <a:endParaRPr lang="en-BR" dirty="0"/>
          </a:p>
          <a:p>
            <a:pPr marL="285750" indent="-285750">
              <a:buFont typeface="Wingdings" pitchFamily="2" charset="2"/>
              <a:buChar char="v"/>
            </a:pPr>
            <a:r>
              <a:rPr lang="en-BR" dirty="0"/>
              <a:t>Oracle Object Storage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BR" dirty="0"/>
              <a:t>Oracle Streaming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BR" dirty="0"/>
              <a:t>Monitoring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BR" dirty="0"/>
              <a:t>Functions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BR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413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BE81-55F0-5745-9613-C5575B87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Log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6BAAD-9CFE-B747-B907-35FA91FF2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Permite estabelecer critérios de busca para todos</a:t>
            </a:r>
          </a:p>
          <a:p>
            <a:r>
              <a:rPr lang="en-BR" dirty="0"/>
              <a:t>os Logs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544BE-E9B0-A441-AC69-BB901BD92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C5CE7-DB84-6D4F-8BB8-C17602549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C574CD-B298-D64E-9771-13063740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68" y="1627121"/>
            <a:ext cx="6459104" cy="43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9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BC627-6A8A-5844-8889-EAB2360ED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DD422-7CE5-44B8-B26D-04B85F410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0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BE81-55F0-5745-9613-C5575B87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Log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6BAAD-9CFE-B747-B907-35FA91FF2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Permite estabelecer critérios de busca para todos</a:t>
            </a:r>
          </a:p>
          <a:p>
            <a:r>
              <a:rPr lang="en-BR" dirty="0"/>
              <a:t>os Logs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544BE-E9B0-A441-AC69-BB901BD92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C5CE7-DB84-6D4F-8BB8-C17602549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0E6C7A3-3EE8-A84F-9571-474448ED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4389"/>
            <a:ext cx="4559930" cy="60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9120-D14F-3D4C-83D2-249D9A5A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Links Interessantes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476E9-5D11-8D40-ABD9-8B775FC7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DRAFT - NOT TO BE SHARED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495D-4206-A749-B6F4-9F2FA9A4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GB" smtClean="0">
                <a:solidFill>
                  <a:srgbClr val="58595B"/>
                </a:solidFill>
              </a:rPr>
              <a:pPr/>
              <a:t>21</a:t>
            </a:fld>
            <a:endParaRPr lang="en-GB" dirty="0">
              <a:solidFill>
                <a:srgbClr val="5859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F739F-7C3B-8C46-A50F-E9743AAF2927}"/>
              </a:ext>
            </a:extLst>
          </p:cNvPr>
          <p:cNvSpPr txBox="1"/>
          <p:nvPr/>
        </p:nvSpPr>
        <p:spPr>
          <a:xfrm>
            <a:off x="757515" y="1828800"/>
            <a:ext cx="1129956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Oracle Logging</a:t>
            </a:r>
          </a:p>
          <a:p>
            <a:r>
              <a:rPr lang="en-US" dirty="0">
                <a:hlinkClick r:id="rId2"/>
              </a:rPr>
              <a:t>https://www.oracle.com/br/devops/logging/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Tutorial</a:t>
            </a:r>
          </a:p>
          <a:p>
            <a:r>
              <a:rPr lang="en-US" sz="1400" dirty="0">
                <a:hlinkClick r:id="rId3"/>
              </a:rPr>
              <a:t>https://www.ateam-oracle.com/observabitiliy-on-oracle-oci-using-custom-logs-in-oci-logging-to-monitor-and-analyze-cloud-native-applications</a:t>
            </a:r>
            <a:endParaRPr lang="en-US" sz="1400" dirty="0"/>
          </a:p>
          <a:p>
            <a:endParaRPr lang="en-US" dirty="0"/>
          </a:p>
          <a:p>
            <a:r>
              <a:rPr lang="en-US" b="1" dirty="0" err="1"/>
              <a:t>Documentação</a:t>
            </a:r>
            <a:r>
              <a:rPr lang="en-US" b="1" dirty="0"/>
              <a:t> (API REST, ...)</a:t>
            </a:r>
          </a:p>
          <a:p>
            <a:r>
              <a:rPr lang="en-US" dirty="0">
                <a:hlinkClick r:id="rId4"/>
              </a:rPr>
              <a:t>https://docs.oracle.com/en-us/iaas/Content/Logging/Concepts/loggingoverview.htm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Service Connector Hub</a:t>
            </a:r>
          </a:p>
          <a:p>
            <a:r>
              <a:rPr lang="en-US" dirty="0">
                <a:hlinkClick r:id="rId5"/>
              </a:rPr>
              <a:t>https://docs.oracle.com/en-us/iaas/Content/service-connector-hub/overview.htm</a:t>
            </a:r>
            <a:endParaRPr lang="en-US" dirty="0"/>
          </a:p>
          <a:p>
            <a:r>
              <a:rPr lang="en-US" dirty="0">
                <a:hlinkClick r:id="rId6"/>
              </a:rPr>
              <a:t>https://blogs.oracle.com/cloud-infrastructure/announcing-integration-of-service-connector-hub-with-logging-analytics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9120-D14F-3D4C-83D2-249D9A5A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Links Interessantes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476E9-5D11-8D40-ABD9-8B775FC7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DRAFT - NOT TO BE SHARED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495D-4206-A749-B6F4-9F2FA9A4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GB" smtClean="0">
                <a:solidFill>
                  <a:srgbClr val="58595B"/>
                </a:solidFill>
              </a:rPr>
              <a:pPr/>
              <a:t>22</a:t>
            </a:fld>
            <a:endParaRPr lang="en-GB" dirty="0">
              <a:solidFill>
                <a:srgbClr val="5859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F739F-7C3B-8C46-A50F-E9743AAF2927}"/>
              </a:ext>
            </a:extLst>
          </p:cNvPr>
          <p:cNvSpPr txBox="1"/>
          <p:nvPr/>
        </p:nvSpPr>
        <p:spPr>
          <a:xfrm>
            <a:off x="757515" y="1828800"/>
            <a:ext cx="111401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Oracle Container for Kubernetes (OKE)</a:t>
            </a:r>
          </a:p>
          <a:p>
            <a:r>
              <a:rPr lang="en-US" dirty="0">
                <a:hlinkClick r:id="rId2"/>
              </a:rPr>
              <a:t>https://www.oracle.com/br/cloud-native/container-engine-kubernetes/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Oracle Cloud Application Performance Monitoring</a:t>
            </a:r>
          </a:p>
          <a:p>
            <a:r>
              <a:rPr lang="en-US" dirty="0">
                <a:hlinkClick r:id="rId3"/>
              </a:rPr>
              <a:t>https://blogs.oracle.com/cloud-infrastructure/announcing-the-oracle-cloud-observability-and-management-platform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Configure Application Performance Monitoring Data Sources</a:t>
            </a:r>
          </a:p>
          <a:p>
            <a:r>
              <a:rPr lang="en-US" sz="1400" dirty="0">
                <a:hlinkClick r:id="rId4"/>
              </a:rPr>
              <a:t>https://docs.oracle.com/en-us/iaas/application-performance-monitoring/doc/configure-application-performance-monitoring-data-sources.html</a:t>
            </a:r>
            <a:endParaRPr lang="en-US" sz="1400" dirty="0"/>
          </a:p>
          <a:p>
            <a:endParaRPr lang="en-US" dirty="0"/>
          </a:p>
          <a:p>
            <a:r>
              <a:rPr lang="en-US" b="1" dirty="0"/>
              <a:t>Deploy the APM Browser Agent With Your Application</a:t>
            </a:r>
          </a:p>
          <a:p>
            <a:r>
              <a:rPr lang="en-US" sz="1200" dirty="0">
                <a:hlinkClick r:id="rId5"/>
              </a:rPr>
              <a:t>https://docs.oracle.com/en-us/iaas/application-performance-monitoring/doc/deploy-browser-agent-your-application.html#GUID-4EFE2DA6-2D91-4150-B1BF-48B61C399830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57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9120-D14F-3D4C-83D2-249D9A5A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Links Interessantes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476E9-5D11-8D40-ABD9-8B775FC7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DRAFT - NOT TO BE SHARED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495D-4206-A749-B6F4-9F2FA9A4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GB" smtClean="0">
                <a:solidFill>
                  <a:srgbClr val="58595B"/>
                </a:solidFill>
              </a:rPr>
              <a:pPr/>
              <a:t>23</a:t>
            </a:fld>
            <a:endParaRPr lang="en-GB" dirty="0">
              <a:solidFill>
                <a:srgbClr val="58595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F739F-7C3B-8C46-A50F-E9743AAF2927}"/>
              </a:ext>
            </a:extLst>
          </p:cNvPr>
          <p:cNvSpPr txBox="1"/>
          <p:nvPr/>
        </p:nvSpPr>
        <p:spPr>
          <a:xfrm>
            <a:off x="757515" y="1828800"/>
            <a:ext cx="110223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SPLUNK</a:t>
            </a:r>
          </a:p>
          <a:p>
            <a:r>
              <a:rPr lang="en-US" dirty="0">
                <a:hlinkClick r:id="rId2"/>
              </a:rPr>
              <a:t>https://www.splunk.com/en_us/blog/tag/open-source.html</a:t>
            </a:r>
            <a:endParaRPr lang="en-US" dirty="0"/>
          </a:p>
          <a:p>
            <a:r>
              <a:rPr lang="en-US" dirty="0">
                <a:hlinkClick r:id="rId3"/>
              </a:rPr>
              <a:t>https://www.reddit.com/r/Splunk/comments/f7athg/setting_up_splunk_in_a_local_k8s_cluster/</a:t>
            </a:r>
            <a:endParaRPr lang="en-US" dirty="0"/>
          </a:p>
          <a:p>
            <a:r>
              <a:rPr lang="en-US" dirty="0">
                <a:hlinkClick r:id="rId4"/>
              </a:rPr>
              <a:t>https://www.splunk.com/en_us/blog/it/an-insider-s-guide-to-splunk-on-containers-and-kubernetes.html</a:t>
            </a:r>
            <a:endParaRPr lang="en-US" dirty="0"/>
          </a:p>
          <a:p>
            <a:r>
              <a:rPr lang="en-US" dirty="0">
                <a:hlinkClick r:id="rId5"/>
              </a:rPr>
              <a:t>https://github.com/splunk/docker-splunk/tree/develop/test_scenarios/kubernetes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Install Splunk on OKE</a:t>
            </a:r>
          </a:p>
          <a:p>
            <a:r>
              <a:rPr lang="en-US" dirty="0">
                <a:hlinkClick r:id="rId3"/>
              </a:rPr>
              <a:t>https://www.reddit.com/r/Splunk/comments/f7athg/setting_up_splunk_in_a_local_k8s_cluster/</a:t>
            </a:r>
            <a:r>
              <a:rPr lang="en-US" dirty="0"/>
              <a:t> </a:t>
            </a:r>
          </a:p>
          <a:p>
            <a:endParaRPr lang="en-US" b="1" dirty="0"/>
          </a:p>
          <a:p>
            <a:r>
              <a:rPr lang="en-US" b="1" dirty="0"/>
              <a:t>OCI Logging plugin Splunk</a:t>
            </a:r>
          </a:p>
          <a:p>
            <a:r>
              <a:rPr lang="en-US" dirty="0">
                <a:hlinkClick r:id="rId6"/>
              </a:rPr>
              <a:t>https://blogs.oracle.com/cloud-infrastructure/announcing-the-oracle-cloud-infrastructure-logging-plugin-for-splunk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Getting data from your REST APIs into Splunk</a:t>
            </a:r>
          </a:p>
          <a:p>
            <a:r>
              <a:rPr lang="en-US" dirty="0">
                <a:hlinkClick r:id="rId7"/>
              </a:rPr>
              <a:t>https://www.splunk.com/en_us/blog/tips-and-tricks/getting-data-from-your-rest-apis-into-splunk.html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9488488" y="6556375"/>
            <a:ext cx="2703512" cy="182563"/>
          </a:xfrm>
        </p:spPr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DRAFT - NOT TO BE SHARED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87350" cy="365125"/>
          </a:xfrm>
        </p:spPr>
        <p:txBody>
          <a:bodyPr/>
          <a:lstStyle/>
          <a:p>
            <a:fld id="{C51EAA63-D034-42AE-91FA-B13B9518C7BE}" type="slidenum">
              <a:rPr lang="en-GB" smtClean="0">
                <a:solidFill>
                  <a:srgbClr val="58595B"/>
                </a:solidFill>
              </a:rPr>
              <a:pPr/>
              <a:t>24</a:t>
            </a:fld>
            <a:endParaRPr lang="en-GB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3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7058879" y="1672125"/>
            <a:ext cx="4155377" cy="1072674"/>
          </a:xfrm>
          <a:prstGeom prst="roundRect">
            <a:avLst>
              <a:gd name="adj" fmla="val 38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21835" tIns="60917" rIns="121835" bIns="60917" rtlCol="0" anchor="ctr"/>
          <a:lstStyle/>
          <a:p>
            <a:pPr algn="ctr" defTabSz="913852">
              <a:defRPr/>
            </a:pPr>
            <a:r>
              <a:rPr lang="de-DE" sz="2400" b="1" dirty="0">
                <a:solidFill>
                  <a:srgbClr val="5F5F5F"/>
                </a:solidFill>
                <a:latin typeface="Calibri"/>
              </a:rPr>
              <a:t>Solution Eng. Sales Consultant</a:t>
            </a:r>
          </a:p>
          <a:p>
            <a:pPr algn="ctr" defTabSz="913852">
              <a:defRPr/>
            </a:pPr>
            <a:r>
              <a:rPr lang="de-DE" sz="2400" b="1" dirty="0">
                <a:solidFill>
                  <a:srgbClr val="5F5F5F"/>
                </a:solidFill>
                <a:latin typeface="Calibri"/>
              </a:rPr>
              <a:t>LAD Team</a:t>
            </a:r>
            <a:endParaRPr lang="de-DE" sz="2000" b="1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38" name="Rounded Rectangle 15"/>
          <p:cNvSpPr/>
          <p:nvPr/>
        </p:nvSpPr>
        <p:spPr>
          <a:xfrm>
            <a:off x="7086779" y="4378715"/>
            <a:ext cx="4155375" cy="2369686"/>
          </a:xfrm>
          <a:prstGeom prst="roundRect">
            <a:avLst>
              <a:gd name="adj" fmla="val 5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913852">
              <a:defRPr/>
            </a:pPr>
            <a:endParaRPr lang="de-DE" sz="1998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47" y="320059"/>
            <a:ext cx="11119407" cy="888537"/>
          </a:xfrm>
          <a:effectLst/>
        </p:spPr>
        <p:txBody>
          <a:bodyPr>
            <a:noAutofit/>
          </a:bodyPr>
          <a:lstStyle/>
          <a:p>
            <a:r>
              <a:rPr lang="de-DE" sz="3200" b="1" dirty="0">
                <a:latin typeface="Courier New" pitchFamily="49" charset="0"/>
                <a:cs typeface="Courier New" pitchFamily="49" charset="0"/>
              </a:rPr>
              <a:t>$&gt; whoami</a:t>
            </a:r>
            <a:br>
              <a:rPr lang="de-DE" sz="3200" dirty="0"/>
            </a:b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010888-E2A9-0C4D-B249-AB8CE18B6289}"/>
              </a:ext>
            </a:extLst>
          </p:cNvPr>
          <p:cNvGrpSpPr/>
          <p:nvPr/>
        </p:nvGrpSpPr>
        <p:grpSpPr>
          <a:xfrm>
            <a:off x="427737" y="4750278"/>
            <a:ext cx="6582427" cy="2107949"/>
            <a:chOff x="427737" y="4298171"/>
            <a:chExt cx="6582427" cy="2107949"/>
          </a:xfrm>
        </p:grpSpPr>
        <p:sp>
          <p:nvSpPr>
            <p:cNvPr id="45" name="TextBox 44"/>
            <p:cNvSpPr txBox="1"/>
            <p:nvPr/>
          </p:nvSpPr>
          <p:spPr>
            <a:xfrm>
              <a:off x="427737" y="4298171"/>
              <a:ext cx="6582427" cy="21079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defTabSz="913852">
                <a:defRPr/>
              </a:pPr>
              <a:r>
                <a:rPr lang="pt-BR" sz="2400" b="1" dirty="0">
                  <a:solidFill>
                    <a:schemeClr val="bg2">
                      <a:lumMod val="10000"/>
                    </a:schemeClr>
                  </a:solidFill>
                  <a:latin typeface="Calibri"/>
                </a:rPr>
                <a:t>Cristiano Hoshikawa</a:t>
              </a:r>
            </a:p>
            <a:p>
              <a:pPr defTabSz="913852"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Calibri"/>
                </a:rPr>
                <a:t>Cloud Solution Engineering</a:t>
              </a:r>
            </a:p>
            <a:p>
              <a:pPr defTabSz="913852"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Calibri"/>
                </a:rPr>
                <a:t>Oracle Cloud Team</a:t>
              </a:r>
              <a:endParaRPr lang="de-DE" sz="1050" dirty="0">
                <a:solidFill>
                  <a:schemeClr val="bg2">
                    <a:lumMod val="10000"/>
                  </a:schemeClr>
                </a:solidFill>
                <a:latin typeface="Calibri"/>
              </a:endParaRPr>
            </a:p>
            <a:p>
              <a:pPr defTabSz="913852">
                <a:defRPr/>
              </a:pPr>
              <a:endParaRPr lang="de-DE" sz="1100" dirty="0">
                <a:solidFill>
                  <a:schemeClr val="bg2">
                    <a:lumMod val="10000"/>
                  </a:schemeClr>
                </a:solidFill>
                <a:latin typeface="Calibri"/>
                <a:hlinkClick r:id="rId3"/>
              </a:endParaRPr>
            </a:p>
            <a:p>
              <a:pPr defTabSz="913852">
                <a:defRPr/>
              </a:pPr>
              <a:r>
                <a:rPr lang="de-DE" sz="1998" dirty="0">
                  <a:solidFill>
                    <a:schemeClr val="bg2">
                      <a:lumMod val="10000"/>
                    </a:schemeClr>
                  </a:solidFill>
                  <a:latin typeface="Calibri"/>
                  <a:hlinkClick r:id="rId3"/>
                </a:rPr>
                <a:t>      cristiano.hoshikawa@oracle.com</a:t>
              </a:r>
              <a:endParaRPr lang="de-DE" sz="1998" dirty="0">
                <a:solidFill>
                  <a:schemeClr val="bg2">
                    <a:lumMod val="10000"/>
                  </a:schemeClr>
                </a:solidFill>
                <a:latin typeface="Calibri"/>
              </a:endParaRPr>
            </a:p>
            <a:p>
              <a:pPr defTabSz="913852">
                <a:defRPr/>
              </a:pPr>
              <a:r>
                <a:rPr lang="de-DE" sz="1600" dirty="0">
                  <a:solidFill>
                    <a:schemeClr val="bg2">
                      <a:lumMod val="10000"/>
                    </a:schemeClr>
                  </a:solidFill>
                  <a:latin typeface="Calibri"/>
                </a:rPr>
                <a:t> </a:t>
              </a:r>
              <a:r>
                <a:rPr lang="pt-BR" sz="1600" u="sng" dirty="0">
                  <a:solidFill>
                    <a:srgbClr val="4E3629"/>
                  </a:solidFill>
                </a:rPr>
                <a:t>      </a:t>
              </a:r>
              <a:r>
                <a:rPr lang="pt-BR" sz="1600" u="sng" dirty="0">
                  <a:solidFill>
                    <a:srgbClr val="4E3629"/>
                  </a:solidFill>
                  <a:hlinkClick r:id="rId4"/>
                </a:rPr>
                <a:t>https://www.linkedin.com/in/cristianohoshikawa/</a:t>
              </a:r>
              <a:endParaRPr lang="pt-BR" sz="1600" u="sng" dirty="0">
                <a:solidFill>
                  <a:srgbClr val="4E3629"/>
                </a:solidFill>
              </a:endParaRPr>
            </a:p>
            <a:p>
              <a:pPr defTabSz="913852">
                <a:defRPr/>
              </a:pPr>
              <a:endParaRPr lang="de-DE" sz="2000" dirty="0">
                <a:solidFill>
                  <a:schemeClr val="bg2">
                    <a:lumMod val="10000"/>
                  </a:schemeClr>
                </a:solidFill>
                <a:latin typeface="Calibri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53" y="5765217"/>
              <a:ext cx="345595" cy="3064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53" y="5461389"/>
              <a:ext cx="335749" cy="313815"/>
            </a:xfrm>
            <a:prstGeom prst="rect">
              <a:avLst/>
            </a:prstGeom>
          </p:spPr>
        </p:pic>
      </p:grpSp>
      <p:sp>
        <p:nvSpPr>
          <p:cNvPr id="25" name="Rounded Rectangle 31"/>
          <p:cNvSpPr/>
          <p:nvPr/>
        </p:nvSpPr>
        <p:spPr>
          <a:xfrm>
            <a:off x="7058879" y="353345"/>
            <a:ext cx="4155377" cy="1072674"/>
          </a:xfrm>
          <a:prstGeom prst="roundRect">
            <a:avLst>
              <a:gd name="adj" fmla="val 388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21835" tIns="60917" rIns="121835" bIns="60917" rtlCol="0" anchor="ctr"/>
          <a:lstStyle/>
          <a:p>
            <a:pPr algn="ctr" defTabSz="913852">
              <a:defRPr/>
            </a:pPr>
            <a:r>
              <a:rPr lang="de-DE" sz="2698" dirty="0">
                <a:solidFill>
                  <a:srgbClr val="5F5F5F"/>
                </a:solidFill>
                <a:latin typeface="Calibri"/>
              </a:rPr>
              <a:t>+25 years on IT Market</a:t>
            </a:r>
          </a:p>
          <a:p>
            <a:pPr algn="ctr" defTabSz="913852">
              <a:defRPr/>
            </a:pPr>
            <a:r>
              <a:rPr lang="de-DE" sz="2698" dirty="0">
                <a:solidFill>
                  <a:srgbClr val="5F5F5F"/>
                </a:solidFill>
                <a:latin typeface="Calibri"/>
              </a:rPr>
              <a:t>2.5 years</a:t>
            </a:r>
            <a:br>
              <a:rPr lang="de-DE" sz="2098" dirty="0">
                <a:solidFill>
                  <a:srgbClr val="5F5F5F"/>
                </a:solidFill>
                <a:latin typeface="Calibri"/>
              </a:rPr>
            </a:br>
            <a:r>
              <a:rPr lang="de-DE" sz="1998" b="1" dirty="0">
                <a:solidFill>
                  <a:srgbClr val="5F5F5F"/>
                </a:solidFill>
                <a:latin typeface="Calibri"/>
              </a:rPr>
              <a:t>Working in Oracle Brazil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11214253" y="320059"/>
            <a:ext cx="751527" cy="5884352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0000"/>
              </a:lnSpc>
              <a:defRPr/>
            </a:pPr>
            <a:endParaRPr lang="de-DE" sz="1798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8F66C9-5477-8340-8ED1-0C975D25C3F2}"/>
              </a:ext>
            </a:extLst>
          </p:cNvPr>
          <p:cNvSpPr/>
          <p:nvPr/>
        </p:nvSpPr>
        <p:spPr>
          <a:xfrm>
            <a:off x="4468113" y="1632585"/>
            <a:ext cx="513079" cy="57587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843" y="4492392"/>
            <a:ext cx="3979247" cy="215074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086779" y="2826542"/>
            <a:ext cx="4155377" cy="1446905"/>
          </a:xfrm>
          <a:prstGeom prst="roundRect">
            <a:avLst>
              <a:gd name="adj" fmla="val 388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21835" tIns="60917" rIns="121835" bIns="60917" rtlCol="0" anchor="ctr"/>
          <a:lstStyle/>
          <a:p>
            <a:pPr algn="ctr" defTabSz="913852">
              <a:defRPr/>
            </a:pPr>
            <a:r>
              <a:rPr lang="de-DE" sz="2400" b="1" dirty="0">
                <a:solidFill>
                  <a:srgbClr val="5F5F5F"/>
                </a:solidFill>
                <a:latin typeface="Calibri"/>
              </a:rPr>
              <a:t>DevOps, Cloud Native, Integration, Mobile and CRM specialist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0F54FF-DB18-0449-BAF5-7601DF6551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3" y="6518652"/>
            <a:ext cx="357277" cy="357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75519A-E835-614A-89DC-70E82E7E294A}"/>
              </a:ext>
            </a:extLst>
          </p:cNvPr>
          <p:cNvSpPr txBox="1"/>
          <p:nvPr/>
        </p:nvSpPr>
        <p:spPr>
          <a:xfrm>
            <a:off x="778002" y="6520294"/>
            <a:ext cx="453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https://github.com/hoshikawa2</a:t>
            </a:r>
          </a:p>
        </p:txBody>
      </p:sp>
      <p:pic>
        <p:nvPicPr>
          <p:cNvPr id="9" name="Picture 8" descr="A picture containing person, photo, indoor, person&#10;&#10;Description automatically generated">
            <a:extLst>
              <a:ext uri="{FF2B5EF4-FFF2-40B4-BE49-F238E27FC236}">
                <a16:creationId xmlns:a16="http://schemas.microsoft.com/office/drawing/2014/main" id="{7AEEFBB3-3B61-D444-858E-262ADBBF97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792175"/>
            <a:ext cx="6646965" cy="370676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99636D2-5B26-B849-BBE0-8A6FF7FC8218}"/>
              </a:ext>
            </a:extLst>
          </p:cNvPr>
          <p:cNvSpPr/>
          <p:nvPr/>
        </p:nvSpPr>
        <p:spPr>
          <a:xfrm>
            <a:off x="4767943" y="792175"/>
            <a:ext cx="2202871" cy="141628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E0B2C-AC34-DF40-BB5C-2F4A26D45DC9}"/>
              </a:ext>
            </a:extLst>
          </p:cNvPr>
          <p:cNvSpPr txBox="1"/>
          <p:nvPr/>
        </p:nvSpPr>
        <p:spPr>
          <a:xfrm>
            <a:off x="427737" y="4307726"/>
            <a:ext cx="195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The Redwoods</a:t>
            </a:r>
          </a:p>
        </p:txBody>
      </p:sp>
    </p:spTree>
    <p:extLst>
      <p:ext uri="{BB962C8B-B14F-4D97-AF65-F5344CB8AC3E}">
        <p14:creationId xmlns:p14="http://schemas.microsoft.com/office/powerpoint/2010/main" val="271085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69" y="1912570"/>
            <a:ext cx="4917541" cy="3272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004406" y="2719137"/>
            <a:ext cx="1410746" cy="1419726"/>
            <a:chOff x="4845675" y="4624939"/>
            <a:chExt cx="1410746" cy="1419726"/>
          </a:xfrm>
        </p:grpSpPr>
        <p:sp>
          <p:nvSpPr>
            <p:cNvPr id="21" name="Oval 20"/>
            <p:cNvSpPr/>
            <p:nvPr/>
          </p:nvSpPr>
          <p:spPr>
            <a:xfrm>
              <a:off x="4845675" y="4624939"/>
              <a:ext cx="1410746" cy="141972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/>
            <p:nvPr/>
          </p:nvPicPr>
          <p:blipFill>
            <a:blip r:embed="rId3"/>
            <a:stretch/>
          </p:blipFill>
          <p:spPr>
            <a:xfrm>
              <a:off x="5020750" y="4764130"/>
              <a:ext cx="1072790" cy="898901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227567" y="5601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prstClr val="black"/>
                  </a:solidFill>
                </a:rPr>
                <a:t>DEV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10" y="428196"/>
            <a:ext cx="10110436" cy="844095"/>
          </a:xfrm>
        </p:spPr>
        <p:txBody>
          <a:bodyPr/>
          <a:lstStyle/>
          <a:p>
            <a:r>
              <a:rPr lang="en-US" sz="4000" dirty="0" err="1"/>
              <a:t>Porquê</a:t>
            </a:r>
            <a:r>
              <a:rPr lang="en-US" sz="4000" dirty="0"/>
              <a:t> </a:t>
            </a:r>
            <a:r>
              <a:rPr lang="en-US" sz="4000" dirty="0" err="1"/>
              <a:t>existe</a:t>
            </a:r>
            <a:r>
              <a:rPr lang="en-US" sz="4000" dirty="0"/>
              <a:t> o </a:t>
            </a:r>
            <a:r>
              <a:rPr lang="en-US" sz="4000" dirty="0" err="1"/>
              <a:t>caos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77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06" y="2297582"/>
            <a:ext cx="2628900" cy="17430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038741" y="2459256"/>
            <a:ext cx="1410746" cy="1419726"/>
            <a:chOff x="4845675" y="4624939"/>
            <a:chExt cx="1410746" cy="1419726"/>
          </a:xfrm>
        </p:grpSpPr>
        <p:sp>
          <p:nvSpPr>
            <p:cNvPr id="8" name="Oval 7"/>
            <p:cNvSpPr/>
            <p:nvPr/>
          </p:nvSpPr>
          <p:spPr>
            <a:xfrm>
              <a:off x="4845675" y="4624939"/>
              <a:ext cx="1410746" cy="141972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21"/>
            <p:cNvPicPr/>
            <p:nvPr/>
          </p:nvPicPr>
          <p:blipFill>
            <a:blip r:embed="rId3"/>
            <a:stretch/>
          </p:blipFill>
          <p:spPr>
            <a:xfrm>
              <a:off x="5020750" y="4764130"/>
              <a:ext cx="1072790" cy="89890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227567" y="5601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prstClr val="black"/>
                  </a:solidFill>
                </a:rPr>
                <a:t>DEV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10" y="428196"/>
            <a:ext cx="10110436" cy="844095"/>
          </a:xfrm>
        </p:spPr>
        <p:txBody>
          <a:bodyPr/>
          <a:lstStyle/>
          <a:p>
            <a:r>
              <a:rPr lang="en-US" sz="4000" dirty="0" err="1"/>
              <a:t>Será</a:t>
            </a:r>
            <a:r>
              <a:rPr lang="en-US" sz="4000" dirty="0"/>
              <a:t> que </a:t>
            </a:r>
            <a:r>
              <a:rPr lang="en-US" sz="4000" dirty="0" err="1"/>
              <a:t>existe</a:t>
            </a:r>
            <a:r>
              <a:rPr lang="en-US" sz="4000" dirty="0"/>
              <a:t> </a:t>
            </a:r>
            <a:r>
              <a:rPr lang="en-US" sz="4000" dirty="0" err="1"/>
              <a:t>solução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11" y="2301238"/>
            <a:ext cx="4754807" cy="24151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413391" y="2719137"/>
            <a:ext cx="1410746" cy="1419726"/>
            <a:chOff x="4845675" y="4624939"/>
            <a:chExt cx="1410746" cy="1419726"/>
          </a:xfrm>
        </p:grpSpPr>
        <p:sp>
          <p:nvSpPr>
            <p:cNvPr id="11" name="Oval 10"/>
            <p:cNvSpPr/>
            <p:nvPr/>
          </p:nvSpPr>
          <p:spPr>
            <a:xfrm>
              <a:off x="4845675" y="4624939"/>
              <a:ext cx="1410746" cy="141972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21"/>
            <p:cNvPicPr/>
            <p:nvPr/>
          </p:nvPicPr>
          <p:blipFill>
            <a:blip r:embed="rId3"/>
            <a:stretch/>
          </p:blipFill>
          <p:spPr>
            <a:xfrm>
              <a:off x="5020750" y="4764130"/>
              <a:ext cx="1072790" cy="898901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227567" y="560113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prstClr val="black"/>
                  </a:solidFill>
                </a:rPr>
                <a:t>DEV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10" y="428196"/>
            <a:ext cx="10110436" cy="844095"/>
          </a:xfrm>
        </p:spPr>
        <p:txBody>
          <a:bodyPr/>
          <a:lstStyle/>
          <a:p>
            <a:r>
              <a:rPr lang="en-US" sz="4000" dirty="0"/>
              <a:t>O </a:t>
            </a:r>
            <a:r>
              <a:rPr lang="en-US" sz="4000" dirty="0" err="1"/>
              <a:t>mundo</a:t>
            </a:r>
            <a:r>
              <a:rPr lang="en-US" sz="4000" dirty="0"/>
              <a:t> </a:t>
            </a:r>
            <a:r>
              <a:rPr lang="en-US" sz="4000" dirty="0" err="1"/>
              <a:t>poderia</a:t>
            </a:r>
            <a:r>
              <a:rPr lang="en-US" sz="4000" dirty="0"/>
              <a:t> ser </a:t>
            </a:r>
            <a:r>
              <a:rPr lang="en-US" sz="4000" dirty="0" err="1"/>
              <a:t>melhor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64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7B35BC-EC37-4392-9A46-2514BFA87BE4}"/>
              </a:ext>
            </a:extLst>
          </p:cNvPr>
          <p:cNvSpPr/>
          <p:nvPr/>
        </p:nvSpPr>
        <p:spPr>
          <a:xfrm>
            <a:off x="4141982" y="1570147"/>
            <a:ext cx="6665030" cy="4073180"/>
          </a:xfrm>
          <a:prstGeom prst="rect">
            <a:avLst/>
          </a:prstGeom>
          <a:noFill/>
          <a:ln w="19050" cmpd="sng">
            <a:solidFill>
              <a:schemeClr val="accent3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A2EDF-C7CC-464C-93FD-2B30625EDFFC}"/>
              </a:ext>
            </a:extLst>
          </p:cNvPr>
          <p:cNvSpPr/>
          <p:nvPr/>
        </p:nvSpPr>
        <p:spPr>
          <a:xfrm>
            <a:off x="3918857" y="1045028"/>
            <a:ext cx="7742712" cy="5118265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r">
              <a:lnSpc>
                <a:spcPct val="90000"/>
              </a:lnSpc>
            </a:pPr>
            <a:r>
              <a:rPr lang="en-US" sz="1100" dirty="0">
                <a:solidFill>
                  <a:srgbClr val="5F5F5F"/>
                </a:solidFill>
              </a:rPr>
              <a:t>OCI BRAZIL</a:t>
            </a: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7B0C9CE8-1775-4D0C-A62E-58A35FA1FFA3}"/>
              </a:ext>
            </a:extLst>
          </p:cNvPr>
          <p:cNvSpPr/>
          <p:nvPr/>
        </p:nvSpPr>
        <p:spPr>
          <a:xfrm>
            <a:off x="3974152" y="1299720"/>
            <a:ext cx="7187920" cy="459234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b="1" dirty="0">
                <a:solidFill>
                  <a:srgbClr val="5F5F5F"/>
                </a:solidFill>
              </a:rPr>
              <a:t>Availability Domain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371B73A7-1CDB-4B11-A024-E2D0AB401F73}"/>
              </a:ext>
            </a:extLst>
          </p:cNvPr>
          <p:cNvSpPr txBox="1"/>
          <p:nvPr/>
        </p:nvSpPr>
        <p:spPr>
          <a:xfrm>
            <a:off x="196637" y="467832"/>
            <a:ext cx="474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Oracle </a:t>
            </a:r>
            <a:r>
              <a:rPr lang="pt-BR" sz="2400" b="1" dirty="0" err="1"/>
              <a:t>Cloud</a:t>
            </a:r>
            <a:r>
              <a:rPr lang="pt-BR" sz="2400" b="1" dirty="0"/>
              <a:t> </a:t>
            </a:r>
            <a:r>
              <a:rPr lang="pt-BR" sz="2400" b="1" dirty="0" err="1"/>
              <a:t>Infrastructure</a:t>
            </a:r>
            <a:r>
              <a:rPr lang="pt-BR" sz="2400" b="1" dirty="0"/>
              <a:t> Services</a:t>
            </a:r>
          </a:p>
        </p:txBody>
      </p:sp>
      <p:sp>
        <p:nvSpPr>
          <p:cNvPr id="460" name="Espaço Reservado para Número de Slide 2">
            <a:extLst>
              <a:ext uri="{FF2B5EF4-FFF2-40B4-BE49-F238E27FC236}">
                <a16:creationId xmlns:a16="http://schemas.microsoft.com/office/drawing/2014/main" id="{22A16886-0E0E-4593-9EBB-A1E2F3540144}"/>
              </a:ext>
            </a:extLst>
          </p:cNvPr>
          <p:cNvSpPr txBox="1">
            <a:spLocks/>
          </p:cNvSpPr>
          <p:nvPr/>
        </p:nvSpPr>
        <p:spPr>
          <a:xfrm>
            <a:off x="877331" y="6424268"/>
            <a:ext cx="250428" cy="3651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18BE-B9B2-4994-8F6C-B8842939118B}" type="slidenum">
              <a:rPr lang="pt-BR" sz="100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/>
              <a:t>7</a:t>
            </a:fld>
            <a:endParaRPr lang="pt-BR" sz="1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1" name="Footer Placeholder 2">
            <a:extLst>
              <a:ext uri="{FF2B5EF4-FFF2-40B4-BE49-F238E27FC236}">
                <a16:creationId xmlns:a16="http://schemas.microsoft.com/office/drawing/2014/main" id="{273ABB2C-3B8F-46D2-9198-B0EB12D58F86}"/>
              </a:ext>
            </a:extLst>
          </p:cNvPr>
          <p:cNvSpPr txBox="1">
            <a:spLocks/>
          </p:cNvSpPr>
          <p:nvPr/>
        </p:nvSpPr>
        <p:spPr>
          <a:xfrm>
            <a:off x="1895823" y="6432964"/>
            <a:ext cx="1994938" cy="364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Copyright © 2020, Oracle and/or its affiliates 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33A3A335-8F53-E548-B888-33E8B9227613}"/>
              </a:ext>
            </a:extLst>
          </p:cNvPr>
          <p:cNvSpPr/>
          <p:nvPr/>
        </p:nvSpPr>
        <p:spPr>
          <a:xfrm>
            <a:off x="4008466" y="3353355"/>
            <a:ext cx="582945" cy="11070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  </a:t>
            </a:r>
          </a:p>
        </p:txBody>
      </p: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9BB5FFF1-B0E5-2E4B-899B-707AF8FE4B26}"/>
              </a:ext>
            </a:extLst>
          </p:cNvPr>
          <p:cNvGrpSpPr/>
          <p:nvPr/>
        </p:nvGrpSpPr>
        <p:grpSpPr>
          <a:xfrm>
            <a:off x="3890761" y="3297201"/>
            <a:ext cx="805942" cy="1171551"/>
            <a:chOff x="2558095" y="2625219"/>
            <a:chExt cx="805942" cy="1171551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8894C5DA-B834-F74C-A7AB-8C0DF56966EE}"/>
                </a:ext>
              </a:extLst>
            </p:cNvPr>
            <p:cNvGrpSpPr/>
            <p:nvPr/>
          </p:nvGrpSpPr>
          <p:grpSpPr>
            <a:xfrm>
              <a:off x="2681212" y="2625219"/>
              <a:ext cx="582945" cy="635162"/>
              <a:chOff x="2681212" y="2882206"/>
              <a:chExt cx="582945" cy="635162"/>
            </a:xfrm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EE9A1EAA-8C78-2E41-B864-47288BFBBBBB}"/>
                  </a:ext>
                </a:extLst>
              </p:cNvPr>
              <p:cNvSpPr/>
              <p:nvPr/>
            </p:nvSpPr>
            <p:spPr>
              <a:xfrm>
                <a:off x="2681212" y="2882206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057D64B3-8DEA-9F42-AC22-88F60C3A3D52}"/>
                  </a:ext>
                </a:extLst>
              </p:cNvPr>
              <p:cNvGrpSpPr/>
              <p:nvPr/>
            </p:nvGrpSpPr>
            <p:grpSpPr>
              <a:xfrm>
                <a:off x="2764251" y="2955081"/>
                <a:ext cx="426432" cy="465796"/>
                <a:chOff x="5830888" y="5080000"/>
                <a:chExt cx="515937" cy="563563"/>
              </a:xfrm>
            </p:grpSpPr>
            <p:sp>
              <p:nvSpPr>
                <p:cNvPr id="471" name="Freeform 47">
                  <a:extLst>
                    <a:ext uri="{FF2B5EF4-FFF2-40B4-BE49-F238E27FC236}">
                      <a16:creationId xmlns:a16="http://schemas.microsoft.com/office/drawing/2014/main" id="{03FDB8EE-C30D-C94D-9B1A-512D8BA0D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7900" y="5189538"/>
                  <a:ext cx="61913" cy="222250"/>
                </a:xfrm>
                <a:custGeom>
                  <a:avLst/>
                  <a:gdLst>
                    <a:gd name="T0" fmla="*/ 107 w 174"/>
                    <a:gd name="T1" fmla="*/ 152 h 617"/>
                    <a:gd name="T2" fmla="*/ 173 w 174"/>
                    <a:gd name="T3" fmla="*/ 152 h 617"/>
                    <a:gd name="T4" fmla="*/ 86 w 174"/>
                    <a:gd name="T5" fmla="*/ 0 h 617"/>
                    <a:gd name="T6" fmla="*/ 0 w 174"/>
                    <a:gd name="T7" fmla="*/ 152 h 617"/>
                    <a:gd name="T8" fmla="*/ 65 w 174"/>
                    <a:gd name="T9" fmla="*/ 152 h 617"/>
                    <a:gd name="T10" fmla="*/ 65 w 174"/>
                    <a:gd name="T11" fmla="*/ 466 h 617"/>
                    <a:gd name="T12" fmla="*/ 0 w 174"/>
                    <a:gd name="T13" fmla="*/ 466 h 617"/>
                    <a:gd name="T14" fmla="*/ 86 w 174"/>
                    <a:gd name="T15" fmla="*/ 616 h 617"/>
                    <a:gd name="T16" fmla="*/ 173 w 174"/>
                    <a:gd name="T17" fmla="*/ 466 h 617"/>
                    <a:gd name="T18" fmla="*/ 107 w 174"/>
                    <a:gd name="T19" fmla="*/ 466 h 617"/>
                    <a:gd name="T20" fmla="*/ 107 w 174"/>
                    <a:gd name="T21" fmla="*/ 152 h 6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617">
                      <a:moveTo>
                        <a:pt x="107" y="152"/>
                      </a:moveTo>
                      <a:lnTo>
                        <a:pt x="173" y="152"/>
                      </a:lnTo>
                      <a:lnTo>
                        <a:pt x="86" y="0"/>
                      </a:lnTo>
                      <a:lnTo>
                        <a:pt x="0" y="152"/>
                      </a:lnTo>
                      <a:lnTo>
                        <a:pt x="65" y="152"/>
                      </a:lnTo>
                      <a:lnTo>
                        <a:pt x="65" y="466"/>
                      </a:lnTo>
                      <a:lnTo>
                        <a:pt x="0" y="466"/>
                      </a:lnTo>
                      <a:lnTo>
                        <a:pt x="86" y="616"/>
                      </a:lnTo>
                      <a:lnTo>
                        <a:pt x="173" y="466"/>
                      </a:lnTo>
                      <a:lnTo>
                        <a:pt x="107" y="466"/>
                      </a:lnTo>
                      <a:lnTo>
                        <a:pt x="107" y="15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2" name="Freeform 48">
                  <a:extLst>
                    <a:ext uri="{FF2B5EF4-FFF2-40B4-BE49-F238E27FC236}">
                      <a16:creationId xmlns:a16="http://schemas.microsoft.com/office/drawing/2014/main" id="{BF411141-1E7A-5942-AA40-984353F42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5350" y="5268913"/>
                  <a:ext cx="93663" cy="61912"/>
                </a:xfrm>
                <a:custGeom>
                  <a:avLst/>
                  <a:gdLst>
                    <a:gd name="T0" fmla="*/ 257 w 258"/>
                    <a:gd name="T1" fmla="*/ 87 h 174"/>
                    <a:gd name="T2" fmla="*/ 107 w 258"/>
                    <a:gd name="T3" fmla="*/ 0 h 174"/>
                    <a:gd name="T4" fmla="*/ 107 w 258"/>
                    <a:gd name="T5" fmla="*/ 63 h 174"/>
                    <a:gd name="T6" fmla="*/ 0 w 258"/>
                    <a:gd name="T7" fmla="*/ 63 h 174"/>
                    <a:gd name="T8" fmla="*/ 0 w 258"/>
                    <a:gd name="T9" fmla="*/ 108 h 174"/>
                    <a:gd name="T10" fmla="*/ 107 w 258"/>
                    <a:gd name="T11" fmla="*/ 108 h 174"/>
                    <a:gd name="T12" fmla="*/ 107 w 258"/>
                    <a:gd name="T13" fmla="*/ 173 h 174"/>
                    <a:gd name="T14" fmla="*/ 257 w 258"/>
                    <a:gd name="T15" fmla="*/ 87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257" y="87"/>
                      </a:moveTo>
                      <a:lnTo>
                        <a:pt x="107" y="0"/>
                      </a:lnTo>
                      <a:lnTo>
                        <a:pt x="107" y="63"/>
                      </a:lnTo>
                      <a:lnTo>
                        <a:pt x="0" y="63"/>
                      </a:lnTo>
                      <a:lnTo>
                        <a:pt x="0" y="108"/>
                      </a:lnTo>
                      <a:lnTo>
                        <a:pt x="107" y="108"/>
                      </a:lnTo>
                      <a:lnTo>
                        <a:pt x="107" y="173"/>
                      </a:lnTo>
                      <a:lnTo>
                        <a:pt x="257" y="87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Freeform 49">
                  <a:extLst>
                    <a:ext uri="{FF2B5EF4-FFF2-40B4-BE49-F238E27FC236}">
                      <a16:creationId xmlns:a16="http://schemas.microsoft.com/office/drawing/2014/main" id="{3368BD3A-B78B-4547-8BCC-04890EDEC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0288" y="5268913"/>
                  <a:ext cx="93662" cy="61912"/>
                </a:xfrm>
                <a:custGeom>
                  <a:avLst/>
                  <a:gdLst>
                    <a:gd name="T0" fmla="*/ 152 w 258"/>
                    <a:gd name="T1" fmla="*/ 0 h 174"/>
                    <a:gd name="T2" fmla="*/ 0 w 258"/>
                    <a:gd name="T3" fmla="*/ 87 h 174"/>
                    <a:gd name="T4" fmla="*/ 152 w 258"/>
                    <a:gd name="T5" fmla="*/ 173 h 174"/>
                    <a:gd name="T6" fmla="*/ 152 w 258"/>
                    <a:gd name="T7" fmla="*/ 108 h 174"/>
                    <a:gd name="T8" fmla="*/ 257 w 258"/>
                    <a:gd name="T9" fmla="*/ 108 h 174"/>
                    <a:gd name="T10" fmla="*/ 257 w 258"/>
                    <a:gd name="T11" fmla="*/ 63 h 174"/>
                    <a:gd name="T12" fmla="*/ 152 w 258"/>
                    <a:gd name="T13" fmla="*/ 63 h 174"/>
                    <a:gd name="T14" fmla="*/ 152 w 258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152" y="0"/>
                      </a:moveTo>
                      <a:lnTo>
                        <a:pt x="0" y="87"/>
                      </a:lnTo>
                      <a:lnTo>
                        <a:pt x="152" y="173"/>
                      </a:lnTo>
                      <a:lnTo>
                        <a:pt x="152" y="108"/>
                      </a:lnTo>
                      <a:lnTo>
                        <a:pt x="257" y="108"/>
                      </a:lnTo>
                      <a:lnTo>
                        <a:pt x="257" y="63"/>
                      </a:lnTo>
                      <a:lnTo>
                        <a:pt x="152" y="63"/>
                      </a:lnTo>
                      <a:lnTo>
                        <a:pt x="152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5" name="Freeform 50">
                  <a:extLst>
                    <a:ext uri="{FF2B5EF4-FFF2-40B4-BE49-F238E27FC236}">
                      <a16:creationId xmlns:a16="http://schemas.microsoft.com/office/drawing/2014/main" id="{2FA212B1-C3AB-7E40-AAA8-CC1335E85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5363" y="5524500"/>
                  <a:ext cx="23812" cy="19050"/>
                </a:xfrm>
                <a:custGeom>
                  <a:avLst/>
                  <a:gdLst>
                    <a:gd name="T0" fmla="*/ 52 w 66"/>
                    <a:gd name="T1" fmla="*/ 5 h 53"/>
                    <a:gd name="T2" fmla="*/ 26 w 66"/>
                    <a:gd name="T3" fmla="*/ 0 h 53"/>
                    <a:gd name="T4" fmla="*/ 0 w 66"/>
                    <a:gd name="T5" fmla="*/ 0 h 53"/>
                    <a:gd name="T6" fmla="*/ 0 w 66"/>
                    <a:gd name="T7" fmla="*/ 52 h 53"/>
                    <a:gd name="T8" fmla="*/ 34 w 66"/>
                    <a:gd name="T9" fmla="*/ 52 h 53"/>
                    <a:gd name="T10" fmla="*/ 55 w 66"/>
                    <a:gd name="T11" fmla="*/ 47 h 53"/>
                    <a:gd name="T12" fmla="*/ 65 w 66"/>
                    <a:gd name="T13" fmla="*/ 26 h 53"/>
                    <a:gd name="T14" fmla="*/ 52 w 66"/>
                    <a:gd name="T15" fmla="*/ 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53">
                      <a:moveTo>
                        <a:pt x="52" y="5"/>
                      </a:moveTo>
                      <a:cubicBezTo>
                        <a:pt x="47" y="0"/>
                        <a:pt x="39" y="0"/>
                        <a:pt x="26" y="0"/>
                      </a:cubicBez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34" y="52"/>
                      </a:lnTo>
                      <a:cubicBezTo>
                        <a:pt x="39" y="52"/>
                        <a:pt x="47" y="52"/>
                        <a:pt x="55" y="47"/>
                      </a:cubicBezTo>
                      <a:cubicBezTo>
                        <a:pt x="58" y="44"/>
                        <a:pt x="65" y="39"/>
                        <a:pt x="65" y="26"/>
                      </a:cubicBezTo>
                      <a:cubicBezTo>
                        <a:pt x="63" y="16"/>
                        <a:pt x="55" y="8"/>
                        <a:pt x="52" y="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Freeform 51">
                  <a:extLst>
                    <a:ext uri="{FF2B5EF4-FFF2-40B4-BE49-F238E27FC236}">
                      <a16:creationId xmlns:a16="http://schemas.microsoft.com/office/drawing/2014/main" id="{9A7CD941-CAEF-2040-8BEC-29EC03059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3925" y="5526088"/>
                  <a:ext cx="28575" cy="47625"/>
                </a:xfrm>
                <a:custGeom>
                  <a:avLst/>
                  <a:gdLst>
                    <a:gd name="T0" fmla="*/ 42 w 80"/>
                    <a:gd name="T1" fmla="*/ 3 h 131"/>
                    <a:gd name="T2" fmla="*/ 0 w 80"/>
                    <a:gd name="T3" fmla="*/ 0 h 131"/>
                    <a:gd name="T4" fmla="*/ 0 w 80"/>
                    <a:gd name="T5" fmla="*/ 129 h 131"/>
                    <a:gd name="T6" fmla="*/ 16 w 80"/>
                    <a:gd name="T7" fmla="*/ 129 h 131"/>
                    <a:gd name="T8" fmla="*/ 61 w 80"/>
                    <a:gd name="T9" fmla="*/ 116 h 131"/>
                    <a:gd name="T10" fmla="*/ 79 w 80"/>
                    <a:gd name="T11" fmla="*/ 63 h 131"/>
                    <a:gd name="T12" fmla="*/ 42 w 80"/>
                    <a:gd name="T13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131">
                      <a:moveTo>
                        <a:pt x="42" y="3"/>
                      </a:moveTo>
                      <a:cubicBezTo>
                        <a:pt x="34" y="0"/>
                        <a:pt x="24" y="0"/>
                        <a:pt x="0" y="0"/>
                      </a:cubicBezTo>
                      <a:lnTo>
                        <a:pt x="0" y="129"/>
                      </a:lnTo>
                      <a:cubicBezTo>
                        <a:pt x="6" y="129"/>
                        <a:pt x="11" y="129"/>
                        <a:pt x="16" y="129"/>
                      </a:cubicBezTo>
                      <a:cubicBezTo>
                        <a:pt x="34" y="129"/>
                        <a:pt x="48" y="130"/>
                        <a:pt x="61" y="116"/>
                      </a:cubicBezTo>
                      <a:cubicBezTo>
                        <a:pt x="77" y="101"/>
                        <a:pt x="79" y="71"/>
                        <a:pt x="79" y="63"/>
                      </a:cubicBezTo>
                      <a:cubicBezTo>
                        <a:pt x="79" y="35"/>
                        <a:pt x="68" y="11"/>
                        <a:pt x="42" y="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Freeform 52">
                  <a:extLst>
                    <a:ext uri="{FF2B5EF4-FFF2-40B4-BE49-F238E27FC236}">
                      <a16:creationId xmlns:a16="http://schemas.microsoft.com/office/drawing/2014/main" id="{4E48BD2D-A704-2349-8C11-C02652676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0888" y="5080000"/>
                  <a:ext cx="515937" cy="563563"/>
                </a:xfrm>
                <a:custGeom>
                  <a:avLst/>
                  <a:gdLst>
                    <a:gd name="T0" fmla="*/ 1350 w 1432"/>
                    <a:gd name="T1" fmla="*/ 0 h 1564"/>
                    <a:gd name="T2" fmla="*/ 79 w 1432"/>
                    <a:gd name="T3" fmla="*/ 0 h 1564"/>
                    <a:gd name="T4" fmla="*/ 0 w 1432"/>
                    <a:gd name="T5" fmla="*/ 79 h 1564"/>
                    <a:gd name="T6" fmla="*/ 0 w 1432"/>
                    <a:gd name="T7" fmla="*/ 1484 h 1564"/>
                    <a:gd name="T8" fmla="*/ 79 w 1432"/>
                    <a:gd name="T9" fmla="*/ 1563 h 1564"/>
                    <a:gd name="T10" fmla="*/ 1350 w 1432"/>
                    <a:gd name="T11" fmla="*/ 1563 h 1564"/>
                    <a:gd name="T12" fmla="*/ 1429 w 1432"/>
                    <a:gd name="T13" fmla="*/ 1484 h 1564"/>
                    <a:gd name="T14" fmla="*/ 1429 w 1432"/>
                    <a:gd name="T15" fmla="*/ 79 h 1564"/>
                    <a:gd name="T16" fmla="*/ 1350 w 1432"/>
                    <a:gd name="T17" fmla="*/ 0 h 1564"/>
                    <a:gd name="T18" fmla="*/ 535 w 1432"/>
                    <a:gd name="T19" fmla="*/ 1395 h 1564"/>
                    <a:gd name="T20" fmla="*/ 501 w 1432"/>
                    <a:gd name="T21" fmla="*/ 1397 h 1564"/>
                    <a:gd name="T22" fmla="*/ 440 w 1432"/>
                    <a:gd name="T23" fmla="*/ 1397 h 1564"/>
                    <a:gd name="T24" fmla="*/ 440 w 1432"/>
                    <a:gd name="T25" fmla="*/ 1209 h 1564"/>
                    <a:gd name="T26" fmla="*/ 503 w 1432"/>
                    <a:gd name="T27" fmla="*/ 1209 h 1564"/>
                    <a:gd name="T28" fmla="*/ 569 w 1432"/>
                    <a:gd name="T29" fmla="*/ 1227 h 1564"/>
                    <a:gd name="T30" fmla="*/ 600 w 1432"/>
                    <a:gd name="T31" fmla="*/ 1303 h 1564"/>
                    <a:gd name="T32" fmla="*/ 535 w 1432"/>
                    <a:gd name="T33" fmla="*/ 1395 h 1564"/>
                    <a:gd name="T34" fmla="*/ 744 w 1432"/>
                    <a:gd name="T35" fmla="*/ 1397 h 1564"/>
                    <a:gd name="T36" fmla="*/ 734 w 1432"/>
                    <a:gd name="T37" fmla="*/ 1332 h 1564"/>
                    <a:gd name="T38" fmla="*/ 713 w 1432"/>
                    <a:gd name="T39" fmla="*/ 1321 h 1564"/>
                    <a:gd name="T40" fmla="*/ 679 w 1432"/>
                    <a:gd name="T41" fmla="*/ 1321 h 1564"/>
                    <a:gd name="T42" fmla="*/ 679 w 1432"/>
                    <a:gd name="T43" fmla="*/ 1397 h 1564"/>
                    <a:gd name="T44" fmla="*/ 637 w 1432"/>
                    <a:gd name="T45" fmla="*/ 1397 h 1564"/>
                    <a:gd name="T46" fmla="*/ 637 w 1432"/>
                    <a:gd name="T47" fmla="*/ 1206 h 1564"/>
                    <a:gd name="T48" fmla="*/ 710 w 1432"/>
                    <a:gd name="T49" fmla="*/ 1206 h 1564"/>
                    <a:gd name="T50" fmla="*/ 768 w 1432"/>
                    <a:gd name="T51" fmla="*/ 1219 h 1564"/>
                    <a:gd name="T52" fmla="*/ 784 w 1432"/>
                    <a:gd name="T53" fmla="*/ 1256 h 1564"/>
                    <a:gd name="T54" fmla="*/ 744 w 1432"/>
                    <a:gd name="T55" fmla="*/ 1303 h 1564"/>
                    <a:gd name="T56" fmla="*/ 779 w 1432"/>
                    <a:gd name="T57" fmla="*/ 1348 h 1564"/>
                    <a:gd name="T58" fmla="*/ 784 w 1432"/>
                    <a:gd name="T59" fmla="*/ 1384 h 1564"/>
                    <a:gd name="T60" fmla="*/ 789 w 1432"/>
                    <a:gd name="T61" fmla="*/ 1397 h 1564"/>
                    <a:gd name="T62" fmla="*/ 744 w 1432"/>
                    <a:gd name="T63" fmla="*/ 1397 h 1564"/>
                    <a:gd name="T64" fmla="*/ 870 w 1432"/>
                    <a:gd name="T65" fmla="*/ 1355 h 1564"/>
                    <a:gd name="T66" fmla="*/ 915 w 1432"/>
                    <a:gd name="T67" fmla="*/ 1371 h 1564"/>
                    <a:gd name="T68" fmla="*/ 946 w 1432"/>
                    <a:gd name="T69" fmla="*/ 1369 h 1564"/>
                    <a:gd name="T70" fmla="*/ 946 w 1432"/>
                    <a:gd name="T71" fmla="*/ 1327 h 1564"/>
                    <a:gd name="T72" fmla="*/ 910 w 1432"/>
                    <a:gd name="T73" fmla="*/ 1327 h 1564"/>
                    <a:gd name="T74" fmla="*/ 910 w 1432"/>
                    <a:gd name="T75" fmla="*/ 1295 h 1564"/>
                    <a:gd name="T76" fmla="*/ 988 w 1432"/>
                    <a:gd name="T77" fmla="*/ 1295 h 1564"/>
                    <a:gd name="T78" fmla="*/ 988 w 1432"/>
                    <a:gd name="T79" fmla="*/ 1389 h 1564"/>
                    <a:gd name="T80" fmla="*/ 917 w 1432"/>
                    <a:gd name="T81" fmla="*/ 1400 h 1564"/>
                    <a:gd name="T82" fmla="*/ 836 w 1432"/>
                    <a:gd name="T83" fmla="*/ 1374 h 1564"/>
                    <a:gd name="T84" fmla="*/ 810 w 1432"/>
                    <a:gd name="T85" fmla="*/ 1303 h 1564"/>
                    <a:gd name="T86" fmla="*/ 910 w 1432"/>
                    <a:gd name="T87" fmla="*/ 1201 h 1564"/>
                    <a:gd name="T88" fmla="*/ 975 w 1432"/>
                    <a:gd name="T89" fmla="*/ 1224 h 1564"/>
                    <a:gd name="T90" fmla="*/ 988 w 1432"/>
                    <a:gd name="T91" fmla="*/ 1264 h 1564"/>
                    <a:gd name="T92" fmla="*/ 946 w 1432"/>
                    <a:gd name="T93" fmla="*/ 1264 h 1564"/>
                    <a:gd name="T94" fmla="*/ 941 w 1432"/>
                    <a:gd name="T95" fmla="*/ 1245 h 1564"/>
                    <a:gd name="T96" fmla="*/ 910 w 1432"/>
                    <a:gd name="T97" fmla="*/ 1230 h 1564"/>
                    <a:gd name="T98" fmla="*/ 855 w 1432"/>
                    <a:gd name="T99" fmla="*/ 1303 h 1564"/>
                    <a:gd name="T100" fmla="*/ 870 w 1432"/>
                    <a:gd name="T101" fmla="*/ 1355 h 1564"/>
                    <a:gd name="T102" fmla="*/ 716 w 1432"/>
                    <a:gd name="T103" fmla="*/ 1030 h 1564"/>
                    <a:gd name="T104" fmla="*/ 296 w 1432"/>
                    <a:gd name="T105" fmla="*/ 611 h 1564"/>
                    <a:gd name="T106" fmla="*/ 716 w 1432"/>
                    <a:gd name="T107" fmla="*/ 191 h 1564"/>
                    <a:gd name="T108" fmla="*/ 1135 w 1432"/>
                    <a:gd name="T109" fmla="*/ 611 h 1564"/>
                    <a:gd name="T110" fmla="*/ 716 w 1432"/>
                    <a:gd name="T111" fmla="*/ 1030 h 1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2" h="1564">
                      <a:moveTo>
                        <a:pt x="1350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3"/>
                        <a:pt x="79" y="1563"/>
                      </a:cubicBezTo>
                      <a:lnTo>
                        <a:pt x="1350" y="1563"/>
                      </a:lnTo>
                      <a:cubicBezTo>
                        <a:pt x="1395" y="1563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5" y="0"/>
                        <a:pt x="1350" y="0"/>
                      </a:cubicBezTo>
                      <a:close/>
                      <a:moveTo>
                        <a:pt x="535" y="1395"/>
                      </a:moveTo>
                      <a:cubicBezTo>
                        <a:pt x="527" y="1395"/>
                        <a:pt x="519" y="1397"/>
                        <a:pt x="501" y="1397"/>
                      </a:cubicBezTo>
                      <a:lnTo>
                        <a:pt x="440" y="1397"/>
                      </a:lnTo>
                      <a:lnTo>
                        <a:pt x="440" y="1209"/>
                      </a:lnTo>
                      <a:lnTo>
                        <a:pt x="503" y="1209"/>
                      </a:lnTo>
                      <a:cubicBezTo>
                        <a:pt x="514" y="1209"/>
                        <a:pt x="546" y="1209"/>
                        <a:pt x="569" y="1227"/>
                      </a:cubicBezTo>
                      <a:cubicBezTo>
                        <a:pt x="593" y="1245"/>
                        <a:pt x="600" y="1274"/>
                        <a:pt x="600" y="1303"/>
                      </a:cubicBezTo>
                      <a:cubicBezTo>
                        <a:pt x="603" y="1358"/>
                        <a:pt x="571" y="1389"/>
                        <a:pt x="535" y="1395"/>
                      </a:cubicBezTo>
                      <a:close/>
                      <a:moveTo>
                        <a:pt x="744" y="1397"/>
                      </a:moveTo>
                      <a:cubicBezTo>
                        <a:pt x="742" y="1387"/>
                        <a:pt x="737" y="1340"/>
                        <a:pt x="734" y="1332"/>
                      </a:cubicBezTo>
                      <a:cubicBezTo>
                        <a:pt x="731" y="1321"/>
                        <a:pt x="721" y="1321"/>
                        <a:pt x="713" y="1321"/>
                      </a:cubicBezTo>
                      <a:lnTo>
                        <a:pt x="679" y="1321"/>
                      </a:lnTo>
                      <a:lnTo>
                        <a:pt x="679" y="1397"/>
                      </a:lnTo>
                      <a:lnTo>
                        <a:pt x="637" y="1397"/>
                      </a:lnTo>
                      <a:lnTo>
                        <a:pt x="637" y="1206"/>
                      </a:lnTo>
                      <a:lnTo>
                        <a:pt x="710" y="1206"/>
                      </a:lnTo>
                      <a:cubicBezTo>
                        <a:pt x="731" y="1206"/>
                        <a:pt x="752" y="1206"/>
                        <a:pt x="768" y="1219"/>
                      </a:cubicBezTo>
                      <a:cubicBezTo>
                        <a:pt x="781" y="1230"/>
                        <a:pt x="784" y="1243"/>
                        <a:pt x="784" y="1256"/>
                      </a:cubicBezTo>
                      <a:cubicBezTo>
                        <a:pt x="784" y="1292"/>
                        <a:pt x="752" y="1300"/>
                        <a:pt x="744" y="1303"/>
                      </a:cubicBezTo>
                      <a:cubicBezTo>
                        <a:pt x="773" y="1306"/>
                        <a:pt x="776" y="1321"/>
                        <a:pt x="779" y="1348"/>
                      </a:cubicBezTo>
                      <a:cubicBezTo>
                        <a:pt x="781" y="1371"/>
                        <a:pt x="784" y="1379"/>
                        <a:pt x="784" y="1384"/>
                      </a:cubicBezTo>
                      <a:cubicBezTo>
                        <a:pt x="786" y="1392"/>
                        <a:pt x="786" y="1395"/>
                        <a:pt x="789" y="1397"/>
                      </a:cubicBezTo>
                      <a:lnTo>
                        <a:pt x="744" y="1397"/>
                      </a:lnTo>
                      <a:close/>
                      <a:moveTo>
                        <a:pt x="870" y="1355"/>
                      </a:moveTo>
                      <a:cubicBezTo>
                        <a:pt x="881" y="1366"/>
                        <a:pt x="891" y="1371"/>
                        <a:pt x="915" y="1371"/>
                      </a:cubicBezTo>
                      <a:cubicBezTo>
                        <a:pt x="936" y="1371"/>
                        <a:pt x="941" y="1369"/>
                        <a:pt x="946" y="1369"/>
                      </a:cubicBezTo>
                      <a:lnTo>
                        <a:pt x="946" y="1327"/>
                      </a:lnTo>
                      <a:lnTo>
                        <a:pt x="910" y="1327"/>
                      </a:lnTo>
                      <a:lnTo>
                        <a:pt x="910" y="1295"/>
                      </a:lnTo>
                      <a:lnTo>
                        <a:pt x="988" y="1295"/>
                      </a:lnTo>
                      <a:lnTo>
                        <a:pt x="988" y="1389"/>
                      </a:lnTo>
                      <a:cubicBezTo>
                        <a:pt x="975" y="1392"/>
                        <a:pt x="957" y="1400"/>
                        <a:pt x="917" y="1400"/>
                      </a:cubicBezTo>
                      <a:cubicBezTo>
                        <a:pt x="873" y="1400"/>
                        <a:pt x="852" y="1390"/>
                        <a:pt x="836" y="1374"/>
                      </a:cubicBezTo>
                      <a:cubicBezTo>
                        <a:pt x="815" y="1354"/>
                        <a:pt x="810" y="1324"/>
                        <a:pt x="810" y="1303"/>
                      </a:cubicBezTo>
                      <a:cubicBezTo>
                        <a:pt x="810" y="1235"/>
                        <a:pt x="852" y="1201"/>
                        <a:pt x="910" y="1201"/>
                      </a:cubicBezTo>
                      <a:cubicBezTo>
                        <a:pt x="933" y="1201"/>
                        <a:pt x="959" y="1209"/>
                        <a:pt x="975" y="1224"/>
                      </a:cubicBezTo>
                      <a:cubicBezTo>
                        <a:pt x="988" y="1240"/>
                        <a:pt x="988" y="1253"/>
                        <a:pt x="988" y="1264"/>
                      </a:cubicBezTo>
                      <a:lnTo>
                        <a:pt x="946" y="1264"/>
                      </a:lnTo>
                      <a:cubicBezTo>
                        <a:pt x="946" y="1258"/>
                        <a:pt x="946" y="1251"/>
                        <a:pt x="941" y="1245"/>
                      </a:cubicBezTo>
                      <a:cubicBezTo>
                        <a:pt x="933" y="1232"/>
                        <a:pt x="917" y="1230"/>
                        <a:pt x="910" y="1230"/>
                      </a:cubicBezTo>
                      <a:cubicBezTo>
                        <a:pt x="862" y="1230"/>
                        <a:pt x="855" y="1272"/>
                        <a:pt x="855" y="1303"/>
                      </a:cubicBezTo>
                      <a:cubicBezTo>
                        <a:pt x="855" y="1316"/>
                        <a:pt x="855" y="1340"/>
                        <a:pt x="870" y="1355"/>
                      </a:cubicBezTo>
                      <a:close/>
                      <a:moveTo>
                        <a:pt x="716" y="1030"/>
                      </a:moveTo>
                      <a:cubicBezTo>
                        <a:pt x="485" y="1030"/>
                        <a:pt x="296" y="842"/>
                        <a:pt x="296" y="611"/>
                      </a:cubicBezTo>
                      <a:cubicBezTo>
                        <a:pt x="296" y="380"/>
                        <a:pt x="485" y="191"/>
                        <a:pt x="716" y="191"/>
                      </a:cubicBezTo>
                      <a:cubicBezTo>
                        <a:pt x="946" y="191"/>
                        <a:pt x="1135" y="380"/>
                        <a:pt x="1135" y="611"/>
                      </a:cubicBezTo>
                      <a:cubicBezTo>
                        <a:pt x="1132" y="842"/>
                        <a:pt x="946" y="1030"/>
                        <a:pt x="716" y="103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BA0910C-CD85-E549-BF49-0A9274838ADF}"/>
                </a:ext>
              </a:extLst>
            </p:cNvPr>
            <p:cNvSpPr/>
            <p:nvPr/>
          </p:nvSpPr>
          <p:spPr>
            <a:xfrm>
              <a:off x="2558095" y="3211995"/>
              <a:ext cx="80594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Dynamic Routing Gateway</a:t>
              </a:r>
            </a:p>
            <a:p>
              <a:pPr algn="ctr"/>
              <a:endParaRPr lang="en-US" sz="800" b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8EF7AB58-9A1B-9C4B-8066-1F1FD1CFBEDF}"/>
              </a:ext>
            </a:extLst>
          </p:cNvPr>
          <p:cNvCxnSpPr>
            <a:cxnSpLocks/>
          </p:cNvCxnSpPr>
          <p:nvPr/>
        </p:nvCxnSpPr>
        <p:spPr>
          <a:xfrm>
            <a:off x="3149894" y="3670591"/>
            <a:ext cx="824314" cy="1"/>
          </a:xfrm>
          <a:prstGeom prst="line">
            <a:avLst/>
          </a:prstGeom>
          <a:ln w="12700">
            <a:solidFill>
              <a:srgbClr val="FF0000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ectangle 478">
            <a:extLst>
              <a:ext uri="{FF2B5EF4-FFF2-40B4-BE49-F238E27FC236}">
                <a16:creationId xmlns:a16="http://schemas.microsoft.com/office/drawing/2014/main" id="{08A5A1D6-56E9-634D-87FD-ECACDA511E58}"/>
              </a:ext>
            </a:extLst>
          </p:cNvPr>
          <p:cNvSpPr/>
          <p:nvPr/>
        </p:nvSpPr>
        <p:spPr>
          <a:xfrm>
            <a:off x="3293940" y="3314536"/>
            <a:ext cx="64921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/>
              <a:t>1 GBs</a:t>
            </a:r>
          </a:p>
          <a:p>
            <a:pPr algn="ctr"/>
            <a:r>
              <a:rPr lang="en-US" sz="900" dirty="0"/>
              <a:t>FastConnect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F092C9D5-F4C5-D145-8A74-CDA98F96D650}"/>
              </a:ext>
            </a:extLst>
          </p:cNvPr>
          <p:cNvSpPr/>
          <p:nvPr/>
        </p:nvSpPr>
        <p:spPr>
          <a:xfrm>
            <a:off x="2348650" y="3925895"/>
            <a:ext cx="827599" cy="398211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solidFill>
                  <a:srgbClr val="FF7700"/>
                </a:solidFill>
              </a:rPr>
              <a:t>On-Premises</a:t>
            </a:r>
          </a:p>
        </p:txBody>
      </p:sp>
      <p:pic>
        <p:nvPicPr>
          <p:cNvPr id="481" name="Picture Placeholder 13">
            <a:extLst>
              <a:ext uri="{FF2B5EF4-FFF2-40B4-BE49-F238E27FC236}">
                <a16:creationId xmlns:a16="http://schemas.microsoft.com/office/drawing/2014/main" id="{88C3CDCB-8A61-6C4A-92D8-BD65083EC3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2348651" y="3189625"/>
            <a:ext cx="827598" cy="828683"/>
          </a:xfrm>
          <a:prstGeom prst="rect">
            <a:avLst/>
          </a:prstGeom>
        </p:spPr>
      </p:pic>
      <p:sp>
        <p:nvSpPr>
          <p:cNvPr id="482" name="Rectangle 481">
            <a:extLst>
              <a:ext uri="{FF2B5EF4-FFF2-40B4-BE49-F238E27FC236}">
                <a16:creationId xmlns:a16="http://schemas.microsoft.com/office/drawing/2014/main" id="{8E2423EE-8FF0-0240-AF0F-CC0DC0BFBA68}"/>
              </a:ext>
            </a:extLst>
          </p:cNvPr>
          <p:cNvSpPr/>
          <p:nvPr/>
        </p:nvSpPr>
        <p:spPr>
          <a:xfrm>
            <a:off x="53901" y="2378495"/>
            <a:ext cx="3156124" cy="2397783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r">
              <a:lnSpc>
                <a:spcPct val="90000"/>
              </a:lnSpc>
            </a:pPr>
            <a:r>
              <a:rPr lang="en-US" sz="1100" b="1" dirty="0">
                <a:solidFill>
                  <a:srgbClr val="5F5F5F"/>
                </a:solidFill>
              </a:rPr>
              <a:t>Customer</a:t>
            </a:r>
          </a:p>
          <a:p>
            <a:pPr lvl="0" algn="r">
              <a:lnSpc>
                <a:spcPct val="90000"/>
              </a:lnSpc>
            </a:pPr>
            <a:r>
              <a:rPr lang="en-US" sz="1100" b="1" dirty="0">
                <a:solidFill>
                  <a:srgbClr val="5F5F5F"/>
                </a:solidFill>
              </a:rPr>
              <a:t>Datacenter</a:t>
            </a: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72D10993-FC07-8948-B1E4-50133111DCF3}"/>
              </a:ext>
            </a:extLst>
          </p:cNvPr>
          <p:cNvSpPr/>
          <p:nvPr/>
        </p:nvSpPr>
        <p:spPr>
          <a:xfrm>
            <a:off x="194654" y="2637688"/>
            <a:ext cx="835274" cy="30739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ERP</a:t>
            </a:r>
            <a:endParaRPr lang="en-US" sz="1600" dirty="0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18AFCFCE-EC64-2342-93B1-6B64ADF480DF}"/>
              </a:ext>
            </a:extLst>
          </p:cNvPr>
          <p:cNvSpPr/>
          <p:nvPr/>
        </p:nvSpPr>
        <p:spPr>
          <a:xfrm>
            <a:off x="216893" y="3079455"/>
            <a:ext cx="813035" cy="29062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CRM</a:t>
            </a:r>
            <a:endParaRPr lang="en-US" sz="1600" dirty="0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2E8EC2C4-B1F2-B745-994A-FBA356A4DB4E}"/>
              </a:ext>
            </a:extLst>
          </p:cNvPr>
          <p:cNvSpPr/>
          <p:nvPr/>
        </p:nvSpPr>
        <p:spPr>
          <a:xfrm>
            <a:off x="210643" y="3470747"/>
            <a:ext cx="835275" cy="30739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Legacy</a:t>
            </a: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958AC102-4C64-E540-97CE-F93EA83F5968}"/>
              </a:ext>
            </a:extLst>
          </p:cNvPr>
          <p:cNvSpPr/>
          <p:nvPr/>
        </p:nvSpPr>
        <p:spPr>
          <a:xfrm>
            <a:off x="283133" y="3970464"/>
            <a:ext cx="1689251" cy="22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BUS Service / SOA</a:t>
            </a:r>
            <a:endParaRPr lang="en-US" sz="1200" dirty="0"/>
          </a:p>
        </p:txBody>
      </p:sp>
      <p:cxnSp>
        <p:nvCxnSpPr>
          <p:cNvPr id="487" name="Elbow Connector 486">
            <a:extLst>
              <a:ext uri="{FF2B5EF4-FFF2-40B4-BE49-F238E27FC236}">
                <a16:creationId xmlns:a16="http://schemas.microsoft.com/office/drawing/2014/main" id="{C269063B-1EAF-BC4E-9F65-683346AAD3F3}"/>
              </a:ext>
            </a:extLst>
          </p:cNvPr>
          <p:cNvCxnSpPr>
            <a:cxnSpLocks/>
            <a:stCxn id="483" idx="3"/>
            <a:endCxn id="486" idx="0"/>
          </p:cNvCxnSpPr>
          <p:nvPr/>
        </p:nvCxnSpPr>
        <p:spPr>
          <a:xfrm>
            <a:off x="1029928" y="2791385"/>
            <a:ext cx="97831" cy="11790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Elbow Connector 487">
            <a:extLst>
              <a:ext uri="{FF2B5EF4-FFF2-40B4-BE49-F238E27FC236}">
                <a16:creationId xmlns:a16="http://schemas.microsoft.com/office/drawing/2014/main" id="{A868385E-6BFF-BA40-9000-BA3F00DD9F7E}"/>
              </a:ext>
            </a:extLst>
          </p:cNvPr>
          <p:cNvCxnSpPr>
            <a:cxnSpLocks/>
            <a:stCxn id="484" idx="3"/>
            <a:endCxn id="486" idx="0"/>
          </p:cNvCxnSpPr>
          <p:nvPr/>
        </p:nvCxnSpPr>
        <p:spPr>
          <a:xfrm>
            <a:off x="1029928" y="3224766"/>
            <a:ext cx="97831" cy="745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Elbow Connector 488">
            <a:extLst>
              <a:ext uri="{FF2B5EF4-FFF2-40B4-BE49-F238E27FC236}">
                <a16:creationId xmlns:a16="http://schemas.microsoft.com/office/drawing/2014/main" id="{C93E1632-27C8-2E4E-8729-18F46966B7D3}"/>
              </a:ext>
            </a:extLst>
          </p:cNvPr>
          <p:cNvCxnSpPr>
            <a:cxnSpLocks/>
            <a:stCxn id="485" idx="3"/>
            <a:endCxn id="486" idx="0"/>
          </p:cNvCxnSpPr>
          <p:nvPr/>
        </p:nvCxnSpPr>
        <p:spPr>
          <a:xfrm>
            <a:off x="1045918" y="3624444"/>
            <a:ext cx="81841" cy="346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D7BA069-F655-BA47-BF8D-65ACBF0BE653}"/>
              </a:ext>
            </a:extLst>
          </p:cNvPr>
          <p:cNvCxnSpPr>
            <a:stCxn id="486" idx="3"/>
            <a:endCxn id="481" idx="1"/>
          </p:cNvCxnSpPr>
          <p:nvPr/>
        </p:nvCxnSpPr>
        <p:spPr>
          <a:xfrm flipV="1">
            <a:off x="1972384" y="3603967"/>
            <a:ext cx="376267" cy="4796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Rectangle 502">
            <a:extLst>
              <a:ext uri="{FF2B5EF4-FFF2-40B4-BE49-F238E27FC236}">
                <a16:creationId xmlns:a16="http://schemas.microsoft.com/office/drawing/2014/main" id="{4EBCA7D0-38A0-214B-87D2-0FD8EF4A8F21}"/>
              </a:ext>
            </a:extLst>
          </p:cNvPr>
          <p:cNvSpPr/>
          <p:nvPr/>
        </p:nvSpPr>
        <p:spPr>
          <a:xfrm>
            <a:off x="5119944" y="1840388"/>
            <a:ext cx="1234620" cy="4242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/>
              <a:t>API Gateway</a:t>
            </a: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6D712E89-8B34-6D41-9664-9C5EA3CE7E92}"/>
              </a:ext>
            </a:extLst>
          </p:cNvPr>
          <p:cNvSpPr/>
          <p:nvPr/>
        </p:nvSpPr>
        <p:spPr>
          <a:xfrm>
            <a:off x="5113544" y="3296660"/>
            <a:ext cx="2537054" cy="7997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/>
              <a:t>BUS Service</a:t>
            </a:r>
          </a:p>
          <a:p>
            <a:pPr algn="ctr"/>
            <a:r>
              <a:rPr lang="en-BR" sz="1600" dirty="0"/>
              <a:t>/ SOA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5762AA1B-F6FE-8045-9892-113B8D67EF97}"/>
              </a:ext>
            </a:extLst>
          </p:cNvPr>
          <p:cNvSpPr/>
          <p:nvPr/>
        </p:nvSpPr>
        <p:spPr>
          <a:xfrm>
            <a:off x="9076617" y="2206438"/>
            <a:ext cx="816399" cy="635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Kubernetes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EB813707-AA48-0B44-9739-4A0CAAAB3694}"/>
              </a:ext>
            </a:extLst>
          </p:cNvPr>
          <p:cNvSpPr/>
          <p:nvPr/>
        </p:nvSpPr>
        <p:spPr>
          <a:xfrm>
            <a:off x="9076616" y="3065588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200" dirty="0"/>
              <a:t>Serverless</a:t>
            </a:r>
          </a:p>
        </p:txBody>
      </p: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34C0DEA2-EB0A-7444-85C6-9DA6084F900F}"/>
              </a:ext>
            </a:extLst>
          </p:cNvPr>
          <p:cNvCxnSpPr>
            <a:cxnSpLocks/>
            <a:stCxn id="504" idx="1"/>
          </p:cNvCxnSpPr>
          <p:nvPr/>
        </p:nvCxnSpPr>
        <p:spPr>
          <a:xfrm flipH="1">
            <a:off x="4602476" y="3696516"/>
            <a:ext cx="511068" cy="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68B13E16-2D02-6F4E-BDE4-8734D35A0D43}"/>
              </a:ext>
            </a:extLst>
          </p:cNvPr>
          <p:cNvSpPr txBox="1"/>
          <p:nvPr/>
        </p:nvSpPr>
        <p:spPr>
          <a:xfrm>
            <a:off x="4987210" y="2750957"/>
            <a:ext cx="12775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100" dirty="0"/>
              <a:t>Cloud and</a:t>
            </a:r>
          </a:p>
          <a:p>
            <a:r>
              <a:rPr lang="en-US" sz="1100" dirty="0"/>
              <a:t>O</a:t>
            </a:r>
            <a:r>
              <a:rPr lang="en-BR" sz="1100" dirty="0"/>
              <a:t>n-prem</a:t>
            </a:r>
          </a:p>
          <a:p>
            <a:r>
              <a:rPr lang="en-BR" sz="1100" dirty="0"/>
              <a:t>Integration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0DAC1E91-A91F-F94A-AF56-030403B50807}"/>
              </a:ext>
            </a:extLst>
          </p:cNvPr>
          <p:cNvSpPr/>
          <p:nvPr/>
        </p:nvSpPr>
        <p:spPr>
          <a:xfrm>
            <a:off x="7973270" y="2206438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Image</a:t>
            </a:r>
          </a:p>
          <a:p>
            <a:pPr algn="ctr"/>
            <a:r>
              <a:rPr lang="en-BR" sz="1100" dirty="0"/>
              <a:t>Repository</a:t>
            </a: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678DA618-BAF4-D940-BF09-F043C8699F5E}"/>
              </a:ext>
            </a:extLst>
          </p:cNvPr>
          <p:cNvSpPr/>
          <p:nvPr/>
        </p:nvSpPr>
        <p:spPr>
          <a:xfrm>
            <a:off x="7969427" y="3063448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</a:t>
            </a:r>
            <a:r>
              <a:rPr lang="en-BR" sz="1100" dirty="0"/>
              <a:t>it</a:t>
            </a:r>
          </a:p>
          <a:p>
            <a:pPr algn="ctr"/>
            <a:r>
              <a:rPr lang="en-BR" sz="1100" dirty="0"/>
              <a:t>Repository</a:t>
            </a:r>
          </a:p>
        </p:txBody>
      </p:sp>
      <p:cxnSp>
        <p:nvCxnSpPr>
          <p:cNvPr id="515" name="Elbow Connector 514">
            <a:extLst>
              <a:ext uri="{FF2B5EF4-FFF2-40B4-BE49-F238E27FC236}">
                <a16:creationId xmlns:a16="http://schemas.microsoft.com/office/drawing/2014/main" id="{DEF28545-C8E9-FA42-8087-2FA160D797DF}"/>
              </a:ext>
            </a:extLst>
          </p:cNvPr>
          <p:cNvCxnSpPr>
            <a:cxnSpLocks/>
          </p:cNvCxnSpPr>
          <p:nvPr/>
        </p:nvCxnSpPr>
        <p:spPr>
          <a:xfrm flipH="1">
            <a:off x="8785826" y="2523938"/>
            <a:ext cx="3843" cy="857010"/>
          </a:xfrm>
          <a:prstGeom prst="bentConnector3">
            <a:avLst>
              <a:gd name="adj1" fmla="val -1718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Elbow Connector 515">
            <a:extLst>
              <a:ext uri="{FF2B5EF4-FFF2-40B4-BE49-F238E27FC236}">
                <a16:creationId xmlns:a16="http://schemas.microsoft.com/office/drawing/2014/main" id="{1930E96D-F0A1-EB42-A53F-85E122A246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4366" y="2523938"/>
            <a:ext cx="1" cy="859150"/>
          </a:xfrm>
          <a:prstGeom prst="bentConnector3">
            <a:avLst>
              <a:gd name="adj1" fmla="val 22860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Rectangle 516">
            <a:extLst>
              <a:ext uri="{FF2B5EF4-FFF2-40B4-BE49-F238E27FC236}">
                <a16:creationId xmlns:a16="http://schemas.microsoft.com/office/drawing/2014/main" id="{88C3C73A-FE10-984A-88C5-2F1678A12555}"/>
              </a:ext>
            </a:extLst>
          </p:cNvPr>
          <p:cNvSpPr/>
          <p:nvPr/>
        </p:nvSpPr>
        <p:spPr>
          <a:xfrm>
            <a:off x="8441780" y="4016564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DevOps</a:t>
            </a:r>
            <a:endParaRPr lang="en-BR" sz="1100" dirty="0"/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AF939294-5BF0-2540-8AF0-3938F7DB29E1}"/>
              </a:ext>
            </a:extLst>
          </p:cNvPr>
          <p:cNvCxnSpPr>
            <a:cxnSpLocks/>
          </p:cNvCxnSpPr>
          <p:nvPr/>
        </p:nvCxnSpPr>
        <p:spPr>
          <a:xfrm flipH="1" flipV="1">
            <a:off x="8854105" y="3348305"/>
            <a:ext cx="1" cy="66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Elbow Connector 518">
            <a:extLst>
              <a:ext uri="{FF2B5EF4-FFF2-40B4-BE49-F238E27FC236}">
                <a16:creationId xmlns:a16="http://schemas.microsoft.com/office/drawing/2014/main" id="{CA50CF29-E0B1-7041-A532-6DF737E909AA}"/>
              </a:ext>
            </a:extLst>
          </p:cNvPr>
          <p:cNvCxnSpPr>
            <a:cxnSpLocks/>
            <a:stCxn id="517" idx="2"/>
            <a:endCxn id="526" idx="0"/>
          </p:cNvCxnSpPr>
          <p:nvPr/>
        </p:nvCxnSpPr>
        <p:spPr>
          <a:xfrm rot="5400000">
            <a:off x="7487060" y="3702900"/>
            <a:ext cx="414256" cy="23115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Rectangle 519">
            <a:extLst>
              <a:ext uri="{FF2B5EF4-FFF2-40B4-BE49-F238E27FC236}">
                <a16:creationId xmlns:a16="http://schemas.microsoft.com/office/drawing/2014/main" id="{BEE0EDA2-7E20-BC43-84BE-EA6ECE839274}"/>
              </a:ext>
            </a:extLst>
          </p:cNvPr>
          <p:cNvSpPr/>
          <p:nvPr/>
        </p:nvSpPr>
        <p:spPr>
          <a:xfrm>
            <a:off x="6583624" y="2740413"/>
            <a:ext cx="1040951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Process Builder</a:t>
            </a:r>
          </a:p>
          <a:p>
            <a:pPr algn="ctr"/>
            <a:r>
              <a:rPr lang="en-BR" sz="1000" dirty="0"/>
              <a:t>Workflows BPMN2.0</a:t>
            </a: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2304E477-6C48-6240-BF19-457644301771}"/>
              </a:ext>
            </a:extLst>
          </p:cNvPr>
          <p:cNvSpPr/>
          <p:nvPr/>
        </p:nvSpPr>
        <p:spPr>
          <a:xfrm>
            <a:off x="9581053" y="5065821"/>
            <a:ext cx="1103345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Kafka</a:t>
            </a:r>
          </a:p>
          <a:p>
            <a:pPr algn="ctr"/>
            <a:r>
              <a:rPr lang="en-BR" sz="1000" dirty="0"/>
              <a:t>Streaming</a:t>
            </a: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6D2563D8-57B9-684E-AB8F-42BDA40C073A}"/>
              </a:ext>
            </a:extLst>
          </p:cNvPr>
          <p:cNvSpPr/>
          <p:nvPr/>
        </p:nvSpPr>
        <p:spPr>
          <a:xfrm>
            <a:off x="7217851" y="5071641"/>
            <a:ext cx="1103345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LOWCODE</a:t>
            </a:r>
          </a:p>
          <a:p>
            <a:pPr algn="ctr"/>
            <a:r>
              <a:rPr lang="en-BR" sz="1000" dirty="0"/>
              <a:t>APP</a:t>
            </a:r>
          </a:p>
          <a:p>
            <a:pPr algn="ctr"/>
            <a:r>
              <a:rPr lang="en-BR" sz="1000" dirty="0"/>
              <a:t>Development</a:t>
            </a: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657BD458-6CE0-FA47-A03A-DA5FC83B0D7D}"/>
              </a:ext>
            </a:extLst>
          </p:cNvPr>
          <p:cNvSpPr/>
          <p:nvPr/>
        </p:nvSpPr>
        <p:spPr>
          <a:xfrm>
            <a:off x="8410802" y="5076172"/>
            <a:ext cx="1103345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Analytics</a:t>
            </a:r>
          </a:p>
        </p:txBody>
      </p:sp>
      <p:cxnSp>
        <p:nvCxnSpPr>
          <p:cNvPr id="525" name="Elbow Connector 524">
            <a:extLst>
              <a:ext uri="{FF2B5EF4-FFF2-40B4-BE49-F238E27FC236}">
                <a16:creationId xmlns:a16="http://schemas.microsoft.com/office/drawing/2014/main" id="{81F22C95-FE1B-B149-9CE1-8B79718D3BDF}"/>
              </a:ext>
            </a:extLst>
          </p:cNvPr>
          <p:cNvCxnSpPr>
            <a:stCxn id="517" idx="2"/>
            <a:endCxn id="523" idx="0"/>
          </p:cNvCxnSpPr>
          <p:nvPr/>
        </p:nvCxnSpPr>
        <p:spPr>
          <a:xfrm rot="5400000">
            <a:off x="8099714" y="4321374"/>
            <a:ext cx="420077" cy="1080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Rectangle 525">
            <a:extLst>
              <a:ext uri="{FF2B5EF4-FFF2-40B4-BE49-F238E27FC236}">
                <a16:creationId xmlns:a16="http://schemas.microsoft.com/office/drawing/2014/main" id="{ACA97423-C698-7945-948D-753A2F415E79}"/>
              </a:ext>
            </a:extLst>
          </p:cNvPr>
          <p:cNvSpPr/>
          <p:nvPr/>
        </p:nvSpPr>
        <p:spPr>
          <a:xfrm>
            <a:off x="5986722" y="5065820"/>
            <a:ext cx="1103345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Bancos</a:t>
            </a:r>
          </a:p>
          <a:p>
            <a:pPr algn="ctr"/>
            <a:r>
              <a:rPr lang="en-BR" sz="1000" dirty="0"/>
              <a:t>SQL</a:t>
            </a:r>
          </a:p>
          <a:p>
            <a:pPr algn="ctr"/>
            <a:r>
              <a:rPr lang="en-BR" sz="1000" dirty="0"/>
              <a:t>NoSQL</a:t>
            </a:r>
          </a:p>
        </p:txBody>
      </p:sp>
      <p:pic>
        <p:nvPicPr>
          <p:cNvPr id="534" name="Picture 533">
            <a:extLst>
              <a:ext uri="{FF2B5EF4-FFF2-40B4-BE49-F238E27FC236}">
                <a16:creationId xmlns:a16="http://schemas.microsoft.com/office/drawing/2014/main" id="{238D9A9E-B130-1A41-A613-92B683C21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689954"/>
            <a:ext cx="873992" cy="514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2427C7-9C0D-8A4C-98C9-A5C354E3FCD6}"/>
              </a:ext>
            </a:extLst>
          </p:cNvPr>
          <p:cNvGrpSpPr/>
          <p:nvPr/>
        </p:nvGrpSpPr>
        <p:grpSpPr>
          <a:xfrm>
            <a:off x="7062342" y="667198"/>
            <a:ext cx="911906" cy="821665"/>
            <a:chOff x="9986753" y="3775928"/>
            <a:chExt cx="911906" cy="821665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726767DA-0EE0-6342-AEC5-DC951BC670E5}"/>
                </a:ext>
              </a:extLst>
            </p:cNvPr>
            <p:cNvGrpSpPr/>
            <p:nvPr/>
          </p:nvGrpSpPr>
          <p:grpSpPr>
            <a:xfrm>
              <a:off x="10131618" y="3775928"/>
              <a:ext cx="582945" cy="635162"/>
              <a:chOff x="10131618" y="3991725"/>
              <a:chExt cx="582945" cy="635162"/>
            </a:xfrm>
          </p:grpSpPr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4449C44A-6D68-9B4C-A41C-9F5E59A27D89}"/>
                  </a:ext>
                </a:extLst>
              </p:cNvPr>
              <p:cNvSpPr/>
              <p:nvPr/>
            </p:nvSpPr>
            <p:spPr>
              <a:xfrm>
                <a:off x="10131618" y="3991725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539" name="Group 538">
                <a:extLst>
                  <a:ext uri="{FF2B5EF4-FFF2-40B4-BE49-F238E27FC236}">
                    <a16:creationId xmlns:a16="http://schemas.microsoft.com/office/drawing/2014/main" id="{63714BA5-8CC6-8140-9624-FD56062B04D0}"/>
                  </a:ext>
                </a:extLst>
              </p:cNvPr>
              <p:cNvGrpSpPr/>
              <p:nvPr/>
            </p:nvGrpSpPr>
            <p:grpSpPr>
              <a:xfrm>
                <a:off x="10211776" y="4092248"/>
                <a:ext cx="448739" cy="447427"/>
                <a:chOff x="3301952" y="3920139"/>
                <a:chExt cx="542925" cy="541338"/>
              </a:xfrm>
            </p:grpSpPr>
            <p:sp>
              <p:nvSpPr>
                <p:cNvPr id="540" name="Freeform 37">
                  <a:extLst>
                    <a:ext uri="{FF2B5EF4-FFF2-40B4-BE49-F238E27FC236}">
                      <a16:creationId xmlns:a16="http://schemas.microsoft.com/office/drawing/2014/main" id="{E4D2C779-B01D-F543-A1DE-2D5636283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2452" y="4199539"/>
                  <a:ext cx="69850" cy="76200"/>
                </a:xfrm>
                <a:custGeom>
                  <a:avLst/>
                  <a:gdLst>
                    <a:gd name="T0" fmla="*/ 0 w 195"/>
                    <a:gd name="T1" fmla="*/ 68 h 213"/>
                    <a:gd name="T2" fmla="*/ 34 w 195"/>
                    <a:gd name="T3" fmla="*/ 212 h 213"/>
                    <a:gd name="T4" fmla="*/ 194 w 195"/>
                    <a:gd name="T5" fmla="*/ 212 h 213"/>
                    <a:gd name="T6" fmla="*/ 194 w 195"/>
                    <a:gd name="T7" fmla="*/ 0 h 213"/>
                    <a:gd name="T8" fmla="*/ 68 w 195"/>
                    <a:gd name="T9" fmla="*/ 0 h 213"/>
                    <a:gd name="T10" fmla="*/ 0 w 195"/>
                    <a:gd name="T11" fmla="*/ 68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5" h="213">
                      <a:moveTo>
                        <a:pt x="0" y="68"/>
                      </a:moveTo>
                      <a:cubicBezTo>
                        <a:pt x="5" y="118"/>
                        <a:pt x="18" y="168"/>
                        <a:pt x="34" y="212"/>
                      </a:cubicBezTo>
                      <a:lnTo>
                        <a:pt x="194" y="212"/>
                      </a:lnTo>
                      <a:lnTo>
                        <a:pt x="194" y="0"/>
                      </a:lnTo>
                      <a:lnTo>
                        <a:pt x="68" y="0"/>
                      </a:lnTo>
                      <a:cubicBezTo>
                        <a:pt x="60" y="34"/>
                        <a:pt x="34" y="58"/>
                        <a:pt x="0" y="6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1" name="Freeform 38">
                  <a:extLst>
                    <a:ext uri="{FF2B5EF4-FFF2-40B4-BE49-F238E27FC236}">
                      <a16:creationId xmlns:a16="http://schemas.microsoft.com/office/drawing/2014/main" id="{5F05E21E-FD8D-0F42-8DE1-0FCAFD57F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2452" y="4104289"/>
                  <a:ext cx="69850" cy="77788"/>
                </a:xfrm>
                <a:custGeom>
                  <a:avLst/>
                  <a:gdLst>
                    <a:gd name="T0" fmla="*/ 0 w 195"/>
                    <a:gd name="T1" fmla="*/ 145 h 214"/>
                    <a:gd name="T2" fmla="*/ 68 w 195"/>
                    <a:gd name="T3" fmla="*/ 213 h 214"/>
                    <a:gd name="T4" fmla="*/ 194 w 195"/>
                    <a:gd name="T5" fmla="*/ 213 h 214"/>
                    <a:gd name="T6" fmla="*/ 194 w 195"/>
                    <a:gd name="T7" fmla="*/ 0 h 214"/>
                    <a:gd name="T8" fmla="*/ 34 w 195"/>
                    <a:gd name="T9" fmla="*/ 0 h 214"/>
                    <a:gd name="T10" fmla="*/ 0 w 195"/>
                    <a:gd name="T11" fmla="*/ 145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5" h="214">
                      <a:moveTo>
                        <a:pt x="0" y="145"/>
                      </a:moveTo>
                      <a:cubicBezTo>
                        <a:pt x="32" y="155"/>
                        <a:pt x="58" y="181"/>
                        <a:pt x="68" y="213"/>
                      </a:cubicBezTo>
                      <a:lnTo>
                        <a:pt x="194" y="213"/>
                      </a:lnTo>
                      <a:lnTo>
                        <a:pt x="194" y="0"/>
                      </a:lnTo>
                      <a:lnTo>
                        <a:pt x="34" y="0"/>
                      </a:lnTo>
                      <a:cubicBezTo>
                        <a:pt x="18" y="45"/>
                        <a:pt x="8" y="92"/>
                        <a:pt x="0" y="1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2" name="Freeform 39">
                  <a:extLst>
                    <a:ext uri="{FF2B5EF4-FFF2-40B4-BE49-F238E27FC236}">
                      <a16:creationId xmlns:a16="http://schemas.microsoft.com/office/drawing/2014/main" id="{88DFE85B-329C-8440-BFD0-E401DEFBB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3102" y="4020152"/>
                  <a:ext cx="98425" cy="65087"/>
                </a:xfrm>
                <a:custGeom>
                  <a:avLst/>
                  <a:gdLst>
                    <a:gd name="T0" fmla="*/ 94 w 274"/>
                    <a:gd name="T1" fmla="*/ 142 h 179"/>
                    <a:gd name="T2" fmla="*/ 160 w 274"/>
                    <a:gd name="T3" fmla="*/ 178 h 179"/>
                    <a:gd name="T4" fmla="*/ 273 w 274"/>
                    <a:gd name="T5" fmla="*/ 178 h 179"/>
                    <a:gd name="T6" fmla="*/ 0 w 274"/>
                    <a:gd name="T7" fmla="*/ 0 h 179"/>
                    <a:gd name="T8" fmla="*/ 92 w 274"/>
                    <a:gd name="T9" fmla="*/ 142 h 179"/>
                    <a:gd name="T10" fmla="*/ 94 w 274"/>
                    <a:gd name="T11" fmla="*/ 142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4" h="179">
                      <a:moveTo>
                        <a:pt x="94" y="142"/>
                      </a:moveTo>
                      <a:cubicBezTo>
                        <a:pt x="123" y="142"/>
                        <a:pt x="147" y="157"/>
                        <a:pt x="160" y="178"/>
                      </a:cubicBezTo>
                      <a:lnTo>
                        <a:pt x="273" y="178"/>
                      </a:lnTo>
                      <a:cubicBezTo>
                        <a:pt x="210" y="94"/>
                        <a:pt x="113" y="26"/>
                        <a:pt x="0" y="0"/>
                      </a:cubicBezTo>
                      <a:cubicBezTo>
                        <a:pt x="34" y="42"/>
                        <a:pt x="66" y="89"/>
                        <a:pt x="92" y="142"/>
                      </a:cubicBezTo>
                      <a:cubicBezTo>
                        <a:pt x="92" y="142"/>
                        <a:pt x="92" y="142"/>
                        <a:pt x="94" y="142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3" name="Freeform 40">
                  <a:extLst>
                    <a:ext uri="{FF2B5EF4-FFF2-40B4-BE49-F238E27FC236}">
                      <a16:creationId xmlns:a16="http://schemas.microsoft.com/office/drawing/2014/main" id="{0DFF09F2-63EC-E548-8F51-C0EF1DA98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090" y="4016977"/>
                  <a:ext cx="50800" cy="69850"/>
                </a:xfrm>
                <a:custGeom>
                  <a:avLst/>
                  <a:gdLst>
                    <a:gd name="T0" fmla="*/ 0 w 140"/>
                    <a:gd name="T1" fmla="*/ 191 h 192"/>
                    <a:gd name="T2" fmla="*/ 139 w 140"/>
                    <a:gd name="T3" fmla="*/ 191 h 192"/>
                    <a:gd name="T4" fmla="*/ 139 w 140"/>
                    <a:gd name="T5" fmla="*/ 0 h 192"/>
                    <a:gd name="T6" fmla="*/ 0 w 140"/>
                    <a:gd name="T7" fmla="*/ 19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92">
                      <a:moveTo>
                        <a:pt x="0" y="191"/>
                      </a:moveTo>
                      <a:lnTo>
                        <a:pt x="139" y="191"/>
                      </a:lnTo>
                      <a:lnTo>
                        <a:pt x="139" y="0"/>
                      </a:lnTo>
                      <a:cubicBezTo>
                        <a:pt x="81" y="52"/>
                        <a:pt x="34" y="118"/>
                        <a:pt x="0" y="19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4" name="Freeform 41">
                  <a:extLst>
                    <a:ext uri="{FF2B5EF4-FFF2-40B4-BE49-F238E27FC236}">
                      <a16:creationId xmlns:a16="http://schemas.microsoft.com/office/drawing/2014/main" id="{39F90021-B633-E24F-843D-EDEBD2F2FF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090" y="4296377"/>
                  <a:ext cx="50800" cy="69850"/>
                </a:xfrm>
                <a:custGeom>
                  <a:avLst/>
                  <a:gdLst>
                    <a:gd name="T0" fmla="*/ 139 w 140"/>
                    <a:gd name="T1" fmla="*/ 191 h 192"/>
                    <a:gd name="T2" fmla="*/ 139 w 140"/>
                    <a:gd name="T3" fmla="*/ 0 h 192"/>
                    <a:gd name="T4" fmla="*/ 0 w 140"/>
                    <a:gd name="T5" fmla="*/ 0 h 192"/>
                    <a:gd name="T6" fmla="*/ 139 w 140"/>
                    <a:gd name="T7" fmla="*/ 19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92">
                      <a:moveTo>
                        <a:pt x="139" y="191"/>
                      </a:moveTo>
                      <a:lnTo>
                        <a:pt x="139" y="0"/>
                      </a:lnTo>
                      <a:lnTo>
                        <a:pt x="0" y="0"/>
                      </a:lnTo>
                      <a:cubicBezTo>
                        <a:pt x="34" y="76"/>
                        <a:pt x="81" y="141"/>
                        <a:pt x="139" y="19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" name="Freeform 42">
                  <a:extLst>
                    <a:ext uri="{FF2B5EF4-FFF2-40B4-BE49-F238E27FC236}">
                      <a16:creationId xmlns:a16="http://schemas.microsoft.com/office/drawing/2014/main" id="{08FC3FD0-1F49-254A-892F-78648A4AF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5327" y="4088414"/>
                  <a:ext cx="23813" cy="23813"/>
                </a:xfrm>
                <a:custGeom>
                  <a:avLst/>
                  <a:gdLst>
                    <a:gd name="T0" fmla="*/ 63 w 64"/>
                    <a:gd name="T1" fmla="*/ 32 h 64"/>
                    <a:gd name="T2" fmla="*/ 59 w 64"/>
                    <a:gd name="T3" fmla="*/ 47 h 64"/>
                    <a:gd name="T4" fmla="*/ 47 w 64"/>
                    <a:gd name="T5" fmla="*/ 59 h 64"/>
                    <a:gd name="T6" fmla="*/ 31 w 64"/>
                    <a:gd name="T7" fmla="*/ 63 h 64"/>
                    <a:gd name="T8" fmla="*/ 16 w 64"/>
                    <a:gd name="T9" fmla="*/ 59 h 64"/>
                    <a:gd name="T10" fmla="*/ 4 w 64"/>
                    <a:gd name="T11" fmla="*/ 47 h 64"/>
                    <a:gd name="T12" fmla="*/ 0 w 64"/>
                    <a:gd name="T13" fmla="*/ 32 h 64"/>
                    <a:gd name="T14" fmla="*/ 4 w 64"/>
                    <a:gd name="T15" fmla="*/ 16 h 64"/>
                    <a:gd name="T16" fmla="*/ 16 w 64"/>
                    <a:gd name="T17" fmla="*/ 4 h 64"/>
                    <a:gd name="T18" fmla="*/ 31 w 64"/>
                    <a:gd name="T19" fmla="*/ 0 h 64"/>
                    <a:gd name="T20" fmla="*/ 47 w 64"/>
                    <a:gd name="T21" fmla="*/ 4 h 64"/>
                    <a:gd name="T22" fmla="*/ 59 w 64"/>
                    <a:gd name="T23" fmla="*/ 16 h 64"/>
                    <a:gd name="T24" fmla="*/ 63 w 64"/>
                    <a:gd name="T25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63" y="32"/>
                      </a:moveTo>
                      <a:cubicBezTo>
                        <a:pt x="63" y="37"/>
                        <a:pt x="62" y="42"/>
                        <a:pt x="59" y="47"/>
                      </a:cubicBezTo>
                      <a:cubicBezTo>
                        <a:pt x="56" y="52"/>
                        <a:pt x="52" y="56"/>
                        <a:pt x="47" y="59"/>
                      </a:cubicBezTo>
                      <a:cubicBezTo>
                        <a:pt x="42" y="62"/>
                        <a:pt x="36" y="63"/>
                        <a:pt x="31" y="63"/>
                      </a:cubicBezTo>
                      <a:cubicBezTo>
                        <a:pt x="25" y="63"/>
                        <a:pt x="21" y="62"/>
                        <a:pt x="16" y="59"/>
                      </a:cubicBezTo>
                      <a:cubicBezTo>
                        <a:pt x="11" y="56"/>
                        <a:pt x="7" y="52"/>
                        <a:pt x="4" y="47"/>
                      </a:cubicBezTo>
                      <a:cubicBezTo>
                        <a:pt x="1" y="42"/>
                        <a:pt x="0" y="37"/>
                        <a:pt x="0" y="32"/>
                      </a:cubicBezTo>
                      <a:cubicBezTo>
                        <a:pt x="0" y="26"/>
                        <a:pt x="1" y="21"/>
                        <a:pt x="4" y="16"/>
                      </a:cubicBezTo>
                      <a:cubicBezTo>
                        <a:pt x="7" y="11"/>
                        <a:pt x="11" y="7"/>
                        <a:pt x="16" y="4"/>
                      </a:cubicBezTo>
                      <a:cubicBezTo>
                        <a:pt x="21" y="1"/>
                        <a:pt x="26" y="0"/>
                        <a:pt x="31" y="0"/>
                      </a:cubicBezTo>
                      <a:cubicBezTo>
                        <a:pt x="37" y="0"/>
                        <a:pt x="42" y="1"/>
                        <a:pt x="47" y="4"/>
                      </a:cubicBezTo>
                      <a:cubicBezTo>
                        <a:pt x="52" y="7"/>
                        <a:pt x="56" y="11"/>
                        <a:pt x="59" y="16"/>
                      </a:cubicBezTo>
                      <a:cubicBezTo>
                        <a:pt x="62" y="21"/>
                        <a:pt x="63" y="26"/>
                        <a:pt x="63" y="32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6" name="Freeform 43">
                  <a:extLst>
                    <a:ext uri="{FF2B5EF4-FFF2-40B4-BE49-F238E27FC236}">
                      <a16:creationId xmlns:a16="http://schemas.microsoft.com/office/drawing/2014/main" id="{FCDDBFF4-E91F-2640-A48E-81340C5FC3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8477" y="4020152"/>
                  <a:ext cx="95250" cy="65087"/>
                </a:xfrm>
                <a:custGeom>
                  <a:avLst/>
                  <a:gdLst>
                    <a:gd name="T0" fmla="*/ 152 w 263"/>
                    <a:gd name="T1" fmla="*/ 178 h 179"/>
                    <a:gd name="T2" fmla="*/ 262 w 263"/>
                    <a:gd name="T3" fmla="*/ 0 h 179"/>
                    <a:gd name="T4" fmla="*/ 0 w 263"/>
                    <a:gd name="T5" fmla="*/ 165 h 179"/>
                    <a:gd name="T6" fmla="*/ 8 w 263"/>
                    <a:gd name="T7" fmla="*/ 178 h 179"/>
                    <a:gd name="T8" fmla="*/ 152 w 263"/>
                    <a:gd name="T9" fmla="*/ 17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3" h="179">
                      <a:moveTo>
                        <a:pt x="152" y="178"/>
                      </a:moveTo>
                      <a:cubicBezTo>
                        <a:pt x="181" y="113"/>
                        <a:pt x="218" y="52"/>
                        <a:pt x="262" y="0"/>
                      </a:cubicBezTo>
                      <a:cubicBezTo>
                        <a:pt x="155" y="24"/>
                        <a:pt x="63" y="87"/>
                        <a:pt x="0" y="165"/>
                      </a:cubicBezTo>
                      <a:cubicBezTo>
                        <a:pt x="3" y="170"/>
                        <a:pt x="5" y="173"/>
                        <a:pt x="8" y="178"/>
                      </a:cubicBezTo>
                      <a:lnTo>
                        <a:pt x="152" y="17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7" name="Freeform 44">
                  <a:extLst>
                    <a:ext uri="{FF2B5EF4-FFF2-40B4-BE49-F238E27FC236}">
                      <a16:creationId xmlns:a16="http://schemas.microsoft.com/office/drawing/2014/main" id="{F435FE01-BD60-144D-BB3B-8907EE198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7202" y="4104289"/>
                  <a:ext cx="88900" cy="77788"/>
                </a:xfrm>
                <a:custGeom>
                  <a:avLst/>
                  <a:gdLst>
                    <a:gd name="T0" fmla="*/ 213 w 245"/>
                    <a:gd name="T1" fmla="*/ 142 h 214"/>
                    <a:gd name="T2" fmla="*/ 244 w 245"/>
                    <a:gd name="T3" fmla="*/ 0 h 214"/>
                    <a:gd name="T4" fmla="*/ 110 w 245"/>
                    <a:gd name="T5" fmla="*/ 0 h 214"/>
                    <a:gd name="T6" fmla="*/ 58 w 245"/>
                    <a:gd name="T7" fmla="*/ 32 h 214"/>
                    <a:gd name="T8" fmla="*/ 50 w 245"/>
                    <a:gd name="T9" fmla="*/ 29 h 214"/>
                    <a:gd name="T10" fmla="*/ 0 w 245"/>
                    <a:gd name="T11" fmla="*/ 213 h 214"/>
                    <a:gd name="T12" fmla="*/ 137 w 245"/>
                    <a:gd name="T13" fmla="*/ 213 h 214"/>
                    <a:gd name="T14" fmla="*/ 213 w 245"/>
                    <a:gd name="T15" fmla="*/ 142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5" h="214">
                      <a:moveTo>
                        <a:pt x="213" y="142"/>
                      </a:moveTo>
                      <a:cubicBezTo>
                        <a:pt x="218" y="92"/>
                        <a:pt x="228" y="45"/>
                        <a:pt x="244" y="0"/>
                      </a:cubicBezTo>
                      <a:lnTo>
                        <a:pt x="110" y="0"/>
                      </a:lnTo>
                      <a:cubicBezTo>
                        <a:pt x="100" y="19"/>
                        <a:pt x="79" y="32"/>
                        <a:pt x="58" y="32"/>
                      </a:cubicBezTo>
                      <a:cubicBezTo>
                        <a:pt x="55" y="32"/>
                        <a:pt x="53" y="32"/>
                        <a:pt x="50" y="29"/>
                      </a:cubicBezTo>
                      <a:cubicBezTo>
                        <a:pt x="24" y="84"/>
                        <a:pt x="6" y="147"/>
                        <a:pt x="0" y="213"/>
                      </a:cubicBezTo>
                      <a:lnTo>
                        <a:pt x="137" y="213"/>
                      </a:lnTo>
                      <a:cubicBezTo>
                        <a:pt x="150" y="176"/>
                        <a:pt x="179" y="150"/>
                        <a:pt x="213" y="142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8" name="Freeform 45">
                  <a:extLst>
                    <a:ext uri="{FF2B5EF4-FFF2-40B4-BE49-F238E27FC236}">
                      <a16:creationId xmlns:a16="http://schemas.microsoft.com/office/drawing/2014/main" id="{1D002398-CA51-D749-ABE6-40D5EC034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2290" y="4170964"/>
                  <a:ext cx="39687" cy="39688"/>
                </a:xfrm>
                <a:custGeom>
                  <a:avLst/>
                  <a:gdLst>
                    <a:gd name="T0" fmla="*/ 110 w 111"/>
                    <a:gd name="T1" fmla="*/ 55 h 111"/>
                    <a:gd name="T2" fmla="*/ 103 w 111"/>
                    <a:gd name="T3" fmla="*/ 82 h 111"/>
                    <a:gd name="T4" fmla="*/ 83 w 111"/>
                    <a:gd name="T5" fmla="*/ 103 h 111"/>
                    <a:gd name="T6" fmla="*/ 55 w 111"/>
                    <a:gd name="T7" fmla="*/ 110 h 111"/>
                    <a:gd name="T8" fmla="*/ 28 w 111"/>
                    <a:gd name="T9" fmla="*/ 103 h 111"/>
                    <a:gd name="T10" fmla="*/ 8 w 111"/>
                    <a:gd name="T11" fmla="*/ 82 h 111"/>
                    <a:gd name="T12" fmla="*/ 0 w 111"/>
                    <a:gd name="T13" fmla="*/ 55 h 111"/>
                    <a:gd name="T14" fmla="*/ 8 w 111"/>
                    <a:gd name="T15" fmla="*/ 27 h 111"/>
                    <a:gd name="T16" fmla="*/ 28 w 111"/>
                    <a:gd name="T17" fmla="*/ 7 h 111"/>
                    <a:gd name="T18" fmla="*/ 55 w 111"/>
                    <a:gd name="T19" fmla="*/ 0 h 111"/>
                    <a:gd name="T20" fmla="*/ 83 w 111"/>
                    <a:gd name="T21" fmla="*/ 7 h 111"/>
                    <a:gd name="T22" fmla="*/ 103 w 111"/>
                    <a:gd name="T23" fmla="*/ 27 h 111"/>
                    <a:gd name="T24" fmla="*/ 110 w 111"/>
                    <a:gd name="T25" fmla="*/ 55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" h="111">
                      <a:moveTo>
                        <a:pt x="110" y="55"/>
                      </a:moveTo>
                      <a:cubicBezTo>
                        <a:pt x="110" y="65"/>
                        <a:pt x="108" y="73"/>
                        <a:pt x="103" y="82"/>
                      </a:cubicBezTo>
                      <a:cubicBezTo>
                        <a:pt x="98" y="90"/>
                        <a:pt x="92" y="98"/>
                        <a:pt x="83" y="103"/>
                      </a:cubicBezTo>
                      <a:cubicBezTo>
                        <a:pt x="74" y="108"/>
                        <a:pt x="65" y="110"/>
                        <a:pt x="55" y="110"/>
                      </a:cubicBezTo>
                      <a:cubicBezTo>
                        <a:pt x="45" y="110"/>
                        <a:pt x="36" y="108"/>
                        <a:pt x="28" y="103"/>
                      </a:cubicBezTo>
                      <a:cubicBezTo>
                        <a:pt x="19" y="98"/>
                        <a:pt x="13" y="90"/>
                        <a:pt x="8" y="82"/>
                      </a:cubicBezTo>
                      <a:cubicBezTo>
                        <a:pt x="2" y="73"/>
                        <a:pt x="0" y="65"/>
                        <a:pt x="0" y="55"/>
                      </a:cubicBezTo>
                      <a:cubicBezTo>
                        <a:pt x="0" y="45"/>
                        <a:pt x="2" y="35"/>
                        <a:pt x="8" y="27"/>
                      </a:cubicBezTo>
                      <a:cubicBezTo>
                        <a:pt x="13" y="18"/>
                        <a:pt x="19" y="12"/>
                        <a:pt x="28" y="7"/>
                      </a:cubicBezTo>
                      <a:cubicBezTo>
                        <a:pt x="36" y="2"/>
                        <a:pt x="45" y="0"/>
                        <a:pt x="55" y="0"/>
                      </a:cubicBezTo>
                      <a:cubicBezTo>
                        <a:pt x="65" y="0"/>
                        <a:pt x="74" y="2"/>
                        <a:pt x="83" y="7"/>
                      </a:cubicBezTo>
                      <a:cubicBezTo>
                        <a:pt x="92" y="12"/>
                        <a:pt x="98" y="18"/>
                        <a:pt x="103" y="27"/>
                      </a:cubicBezTo>
                      <a:cubicBezTo>
                        <a:pt x="108" y="35"/>
                        <a:pt x="110" y="45"/>
                        <a:pt x="110" y="5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9" name="Freeform 46">
                  <a:extLst>
                    <a:ext uri="{FF2B5EF4-FFF2-40B4-BE49-F238E27FC236}">
                      <a16:creationId xmlns:a16="http://schemas.microsoft.com/office/drawing/2014/main" id="{A2C119E5-DCF0-1A47-B879-32F4A9AA2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3715" y="4296377"/>
                  <a:ext cx="98425" cy="65087"/>
                </a:xfrm>
                <a:custGeom>
                  <a:avLst/>
                  <a:gdLst>
                    <a:gd name="T0" fmla="*/ 0 w 274"/>
                    <a:gd name="T1" fmla="*/ 0 h 179"/>
                    <a:gd name="T2" fmla="*/ 273 w 274"/>
                    <a:gd name="T3" fmla="*/ 178 h 179"/>
                    <a:gd name="T4" fmla="*/ 162 w 274"/>
                    <a:gd name="T5" fmla="*/ 0 h 179"/>
                    <a:gd name="T6" fmla="*/ 0 w 274"/>
                    <a:gd name="T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79">
                      <a:moveTo>
                        <a:pt x="0" y="0"/>
                      </a:moveTo>
                      <a:cubicBezTo>
                        <a:pt x="63" y="84"/>
                        <a:pt x="160" y="152"/>
                        <a:pt x="273" y="178"/>
                      </a:cubicBezTo>
                      <a:cubicBezTo>
                        <a:pt x="228" y="128"/>
                        <a:pt x="191" y="65"/>
                        <a:pt x="162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0" name="Freeform 47">
                  <a:extLst>
                    <a:ext uri="{FF2B5EF4-FFF2-40B4-BE49-F238E27FC236}">
                      <a16:creationId xmlns:a16="http://schemas.microsoft.com/office/drawing/2014/main" id="{F9806495-BE01-034F-847F-B963812DA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790" y="4199539"/>
                  <a:ext cx="87312" cy="76200"/>
                </a:xfrm>
                <a:custGeom>
                  <a:avLst/>
                  <a:gdLst>
                    <a:gd name="T0" fmla="*/ 210 w 242"/>
                    <a:gd name="T1" fmla="*/ 71 h 213"/>
                    <a:gd name="T2" fmla="*/ 136 w 242"/>
                    <a:gd name="T3" fmla="*/ 0 h 213"/>
                    <a:gd name="T4" fmla="*/ 0 w 242"/>
                    <a:gd name="T5" fmla="*/ 0 h 213"/>
                    <a:gd name="T6" fmla="*/ 63 w 242"/>
                    <a:gd name="T7" fmla="*/ 212 h 213"/>
                    <a:gd name="T8" fmla="*/ 241 w 242"/>
                    <a:gd name="T9" fmla="*/ 212 h 213"/>
                    <a:gd name="T10" fmla="*/ 210 w 242"/>
                    <a:gd name="T11" fmla="*/ 7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213">
                      <a:moveTo>
                        <a:pt x="210" y="71"/>
                      </a:moveTo>
                      <a:cubicBezTo>
                        <a:pt x="173" y="63"/>
                        <a:pt x="147" y="34"/>
                        <a:pt x="136" y="0"/>
                      </a:cubicBezTo>
                      <a:lnTo>
                        <a:pt x="0" y="0"/>
                      </a:lnTo>
                      <a:cubicBezTo>
                        <a:pt x="5" y="76"/>
                        <a:pt x="26" y="150"/>
                        <a:pt x="63" y="212"/>
                      </a:cubicBezTo>
                      <a:lnTo>
                        <a:pt x="241" y="212"/>
                      </a:lnTo>
                      <a:cubicBezTo>
                        <a:pt x="225" y="168"/>
                        <a:pt x="218" y="121"/>
                        <a:pt x="210" y="7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1" name="Freeform 48">
                  <a:extLst>
                    <a:ext uri="{FF2B5EF4-FFF2-40B4-BE49-F238E27FC236}">
                      <a16:creationId xmlns:a16="http://schemas.microsoft.com/office/drawing/2014/main" id="{83A4D0EF-BA13-6042-AB7F-567440E74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490" y="4083652"/>
                  <a:ext cx="15875" cy="15875"/>
                </a:xfrm>
                <a:custGeom>
                  <a:avLst/>
                  <a:gdLst>
                    <a:gd name="T0" fmla="*/ 21 w 43"/>
                    <a:gd name="T1" fmla="*/ 42 h 43"/>
                    <a:gd name="T2" fmla="*/ 42 w 43"/>
                    <a:gd name="T3" fmla="*/ 21 h 43"/>
                    <a:gd name="T4" fmla="*/ 21 w 43"/>
                    <a:gd name="T5" fmla="*/ 0 h 43"/>
                    <a:gd name="T6" fmla="*/ 0 w 43"/>
                    <a:gd name="T7" fmla="*/ 21 h 43"/>
                    <a:gd name="T8" fmla="*/ 21 w 4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43">
                      <a:moveTo>
                        <a:pt x="21" y="42"/>
                      </a:moveTo>
                      <a:cubicBezTo>
                        <a:pt x="31" y="42"/>
                        <a:pt x="42" y="34"/>
                        <a:pt x="42" y="21"/>
                      </a:cubicBezTo>
                      <a:cubicBezTo>
                        <a:pt x="42" y="10"/>
                        <a:pt x="34" y="0"/>
                        <a:pt x="21" y="0"/>
                      </a:cubicBezTo>
                      <a:cubicBezTo>
                        <a:pt x="10" y="0"/>
                        <a:pt x="0" y="8"/>
                        <a:pt x="0" y="21"/>
                      </a:cubicBezTo>
                      <a:cubicBezTo>
                        <a:pt x="0" y="34"/>
                        <a:pt x="10" y="42"/>
                        <a:pt x="21" y="42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2" name="Freeform 49">
                  <a:extLst>
                    <a:ext uri="{FF2B5EF4-FFF2-40B4-BE49-F238E27FC236}">
                      <a16:creationId xmlns:a16="http://schemas.microsoft.com/office/drawing/2014/main" id="{E3C0F53B-935A-284D-9BE8-80910FD0F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315" y="4199539"/>
                  <a:ext cx="82550" cy="76200"/>
                </a:xfrm>
                <a:custGeom>
                  <a:avLst/>
                  <a:gdLst>
                    <a:gd name="T0" fmla="*/ 192 w 229"/>
                    <a:gd name="T1" fmla="*/ 0 h 213"/>
                    <a:gd name="T2" fmla="*/ 29 w 229"/>
                    <a:gd name="T3" fmla="*/ 0 h 213"/>
                    <a:gd name="T4" fmla="*/ 0 w 229"/>
                    <a:gd name="T5" fmla="*/ 184 h 213"/>
                    <a:gd name="T6" fmla="*/ 24 w 229"/>
                    <a:gd name="T7" fmla="*/ 212 h 213"/>
                    <a:gd name="T8" fmla="*/ 171 w 229"/>
                    <a:gd name="T9" fmla="*/ 212 h 213"/>
                    <a:gd name="T10" fmla="*/ 228 w 229"/>
                    <a:gd name="T11" fmla="*/ 37 h 213"/>
                    <a:gd name="T12" fmla="*/ 192 w 229"/>
                    <a:gd name="T13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9" h="213">
                      <a:moveTo>
                        <a:pt x="192" y="0"/>
                      </a:moveTo>
                      <a:lnTo>
                        <a:pt x="29" y="0"/>
                      </a:lnTo>
                      <a:cubicBezTo>
                        <a:pt x="27" y="66"/>
                        <a:pt x="16" y="126"/>
                        <a:pt x="0" y="184"/>
                      </a:cubicBezTo>
                      <a:cubicBezTo>
                        <a:pt x="11" y="192"/>
                        <a:pt x="19" y="199"/>
                        <a:pt x="24" y="212"/>
                      </a:cubicBezTo>
                      <a:lnTo>
                        <a:pt x="171" y="212"/>
                      </a:lnTo>
                      <a:cubicBezTo>
                        <a:pt x="202" y="160"/>
                        <a:pt x="221" y="100"/>
                        <a:pt x="228" y="37"/>
                      </a:cubicBezTo>
                      <a:cubicBezTo>
                        <a:pt x="213" y="29"/>
                        <a:pt x="200" y="16"/>
                        <a:pt x="19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3" name="Freeform 50">
                  <a:extLst>
                    <a:ext uri="{FF2B5EF4-FFF2-40B4-BE49-F238E27FC236}">
                      <a16:creationId xmlns:a16="http://schemas.microsoft.com/office/drawing/2014/main" id="{1FE4E4D2-CBFA-7140-802F-4B92EE2DE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315" y="4104289"/>
                  <a:ext cx="80962" cy="77788"/>
                </a:xfrm>
                <a:custGeom>
                  <a:avLst/>
                  <a:gdLst>
                    <a:gd name="T0" fmla="*/ 29 w 224"/>
                    <a:gd name="T1" fmla="*/ 0 h 216"/>
                    <a:gd name="T2" fmla="*/ 0 w 224"/>
                    <a:gd name="T3" fmla="*/ 48 h 216"/>
                    <a:gd name="T4" fmla="*/ 24 w 224"/>
                    <a:gd name="T5" fmla="*/ 215 h 216"/>
                    <a:gd name="T6" fmla="*/ 186 w 224"/>
                    <a:gd name="T7" fmla="*/ 215 h 216"/>
                    <a:gd name="T8" fmla="*/ 223 w 224"/>
                    <a:gd name="T9" fmla="*/ 179 h 216"/>
                    <a:gd name="T10" fmla="*/ 165 w 224"/>
                    <a:gd name="T11" fmla="*/ 3 h 216"/>
                    <a:gd name="T12" fmla="*/ 29 w 224"/>
                    <a:gd name="T13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216">
                      <a:moveTo>
                        <a:pt x="29" y="0"/>
                      </a:moveTo>
                      <a:cubicBezTo>
                        <a:pt x="26" y="19"/>
                        <a:pt x="16" y="34"/>
                        <a:pt x="0" y="48"/>
                      </a:cubicBezTo>
                      <a:cubicBezTo>
                        <a:pt x="13" y="100"/>
                        <a:pt x="24" y="155"/>
                        <a:pt x="24" y="215"/>
                      </a:cubicBezTo>
                      <a:lnTo>
                        <a:pt x="186" y="215"/>
                      </a:lnTo>
                      <a:cubicBezTo>
                        <a:pt x="194" y="200"/>
                        <a:pt x="207" y="186"/>
                        <a:pt x="223" y="179"/>
                      </a:cubicBezTo>
                      <a:cubicBezTo>
                        <a:pt x="215" y="116"/>
                        <a:pt x="194" y="55"/>
                        <a:pt x="165" y="3"/>
                      </a:cubicBezTo>
                      <a:lnTo>
                        <a:pt x="29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" name="Freeform 51">
                  <a:extLst>
                    <a:ext uri="{FF2B5EF4-FFF2-40B4-BE49-F238E27FC236}">
                      <a16:creationId xmlns:a16="http://schemas.microsoft.com/office/drawing/2014/main" id="{10008DDE-E992-4F44-86AB-D76C8BC5FF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6915" y="4277327"/>
                  <a:ext cx="19050" cy="19050"/>
                </a:xfrm>
                <a:custGeom>
                  <a:avLst/>
                  <a:gdLst>
                    <a:gd name="T0" fmla="*/ 53 w 54"/>
                    <a:gd name="T1" fmla="*/ 26 h 54"/>
                    <a:gd name="T2" fmla="*/ 49 w 54"/>
                    <a:gd name="T3" fmla="*/ 39 h 54"/>
                    <a:gd name="T4" fmla="*/ 39 w 54"/>
                    <a:gd name="T5" fmla="*/ 49 h 54"/>
                    <a:gd name="T6" fmla="*/ 26 w 54"/>
                    <a:gd name="T7" fmla="*/ 53 h 54"/>
                    <a:gd name="T8" fmla="*/ 13 w 54"/>
                    <a:gd name="T9" fmla="*/ 49 h 54"/>
                    <a:gd name="T10" fmla="*/ 4 w 54"/>
                    <a:gd name="T11" fmla="*/ 39 h 54"/>
                    <a:gd name="T12" fmla="*/ 0 w 54"/>
                    <a:gd name="T13" fmla="*/ 26 h 54"/>
                    <a:gd name="T14" fmla="*/ 4 w 54"/>
                    <a:gd name="T15" fmla="*/ 13 h 54"/>
                    <a:gd name="T16" fmla="*/ 13 w 54"/>
                    <a:gd name="T17" fmla="*/ 4 h 54"/>
                    <a:gd name="T18" fmla="*/ 26 w 54"/>
                    <a:gd name="T19" fmla="*/ 0 h 54"/>
                    <a:gd name="T20" fmla="*/ 39 w 54"/>
                    <a:gd name="T21" fmla="*/ 4 h 54"/>
                    <a:gd name="T22" fmla="*/ 49 w 54"/>
                    <a:gd name="T23" fmla="*/ 13 h 54"/>
                    <a:gd name="T24" fmla="*/ 53 w 54"/>
                    <a:gd name="T25" fmla="*/ 2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4" h="54">
                      <a:moveTo>
                        <a:pt x="53" y="26"/>
                      </a:moveTo>
                      <a:cubicBezTo>
                        <a:pt x="53" y="31"/>
                        <a:pt x="51" y="34"/>
                        <a:pt x="49" y="39"/>
                      </a:cubicBezTo>
                      <a:cubicBezTo>
                        <a:pt x="46" y="43"/>
                        <a:pt x="43" y="47"/>
                        <a:pt x="39" y="49"/>
                      </a:cubicBezTo>
                      <a:cubicBezTo>
                        <a:pt x="34" y="51"/>
                        <a:pt x="30" y="53"/>
                        <a:pt x="26" y="53"/>
                      </a:cubicBezTo>
                      <a:cubicBezTo>
                        <a:pt x="21" y="53"/>
                        <a:pt x="17" y="51"/>
                        <a:pt x="13" y="49"/>
                      </a:cubicBezTo>
                      <a:cubicBezTo>
                        <a:pt x="9" y="47"/>
                        <a:pt x="6" y="43"/>
                        <a:pt x="4" y="39"/>
                      </a:cubicBezTo>
                      <a:cubicBezTo>
                        <a:pt x="1" y="34"/>
                        <a:pt x="0" y="31"/>
                        <a:pt x="0" y="26"/>
                      </a:cubicBezTo>
                      <a:cubicBezTo>
                        <a:pt x="0" y="21"/>
                        <a:pt x="1" y="17"/>
                        <a:pt x="4" y="13"/>
                      </a:cubicBezTo>
                      <a:cubicBezTo>
                        <a:pt x="6" y="9"/>
                        <a:pt x="9" y="6"/>
                        <a:pt x="13" y="4"/>
                      </a:cubicBezTo>
                      <a:cubicBezTo>
                        <a:pt x="17" y="1"/>
                        <a:pt x="22" y="0"/>
                        <a:pt x="26" y="0"/>
                      </a:cubicBezTo>
                      <a:cubicBezTo>
                        <a:pt x="31" y="0"/>
                        <a:pt x="34" y="1"/>
                        <a:pt x="39" y="4"/>
                      </a:cubicBezTo>
                      <a:cubicBezTo>
                        <a:pt x="43" y="6"/>
                        <a:pt x="46" y="9"/>
                        <a:pt x="49" y="13"/>
                      </a:cubicBezTo>
                      <a:cubicBezTo>
                        <a:pt x="51" y="17"/>
                        <a:pt x="53" y="21"/>
                        <a:pt x="53" y="2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" name="Freeform 52">
                  <a:extLst>
                    <a:ext uri="{FF2B5EF4-FFF2-40B4-BE49-F238E27FC236}">
                      <a16:creationId xmlns:a16="http://schemas.microsoft.com/office/drawing/2014/main" id="{DA7C3390-D5A4-0F43-8DED-A503FF1CD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4865" y="4182077"/>
                  <a:ext cx="17462" cy="17462"/>
                </a:xfrm>
                <a:custGeom>
                  <a:avLst/>
                  <a:gdLst>
                    <a:gd name="T0" fmla="*/ 47 w 48"/>
                    <a:gd name="T1" fmla="*/ 24 h 49"/>
                    <a:gd name="T2" fmla="*/ 44 w 48"/>
                    <a:gd name="T3" fmla="*/ 36 h 49"/>
                    <a:gd name="T4" fmla="*/ 35 w 48"/>
                    <a:gd name="T5" fmla="*/ 44 h 49"/>
                    <a:gd name="T6" fmla="*/ 24 w 48"/>
                    <a:gd name="T7" fmla="*/ 48 h 49"/>
                    <a:gd name="T8" fmla="*/ 12 w 48"/>
                    <a:gd name="T9" fmla="*/ 44 h 49"/>
                    <a:gd name="T10" fmla="*/ 3 w 48"/>
                    <a:gd name="T11" fmla="*/ 36 h 49"/>
                    <a:gd name="T12" fmla="*/ 0 w 48"/>
                    <a:gd name="T13" fmla="*/ 24 h 49"/>
                    <a:gd name="T14" fmla="*/ 3 w 48"/>
                    <a:gd name="T15" fmla="*/ 12 h 49"/>
                    <a:gd name="T16" fmla="*/ 12 w 48"/>
                    <a:gd name="T17" fmla="*/ 3 h 49"/>
                    <a:gd name="T18" fmla="*/ 24 w 48"/>
                    <a:gd name="T19" fmla="*/ 0 h 49"/>
                    <a:gd name="T20" fmla="*/ 35 w 48"/>
                    <a:gd name="T21" fmla="*/ 3 h 49"/>
                    <a:gd name="T22" fmla="*/ 44 w 48"/>
                    <a:gd name="T23" fmla="*/ 12 h 49"/>
                    <a:gd name="T24" fmla="*/ 47 w 48"/>
                    <a:gd name="T25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9">
                      <a:moveTo>
                        <a:pt x="47" y="24"/>
                      </a:moveTo>
                      <a:cubicBezTo>
                        <a:pt x="47" y="28"/>
                        <a:pt x="46" y="32"/>
                        <a:pt x="44" y="36"/>
                      </a:cubicBezTo>
                      <a:cubicBezTo>
                        <a:pt x="42" y="39"/>
                        <a:pt x="38" y="41"/>
                        <a:pt x="35" y="44"/>
                      </a:cubicBezTo>
                      <a:cubicBezTo>
                        <a:pt x="31" y="46"/>
                        <a:pt x="28" y="48"/>
                        <a:pt x="24" y="48"/>
                      </a:cubicBezTo>
                      <a:cubicBezTo>
                        <a:pt x="19" y="48"/>
                        <a:pt x="16" y="46"/>
                        <a:pt x="12" y="44"/>
                      </a:cubicBezTo>
                      <a:cubicBezTo>
                        <a:pt x="8" y="41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0"/>
                        <a:pt x="19" y="0"/>
                        <a:pt x="24" y="0"/>
                      </a:cubicBezTo>
                      <a:cubicBezTo>
                        <a:pt x="28" y="0"/>
                        <a:pt x="31" y="0"/>
                        <a:pt x="35" y="3"/>
                      </a:cubicBezTo>
                      <a:cubicBezTo>
                        <a:pt x="38" y="5"/>
                        <a:pt x="42" y="8"/>
                        <a:pt x="44" y="12"/>
                      </a:cubicBezTo>
                      <a:cubicBezTo>
                        <a:pt x="46" y="16"/>
                        <a:pt x="47" y="20"/>
                        <a:pt x="47" y="2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6" name="Freeform 53">
                  <a:extLst>
                    <a:ext uri="{FF2B5EF4-FFF2-40B4-BE49-F238E27FC236}">
                      <a16:creationId xmlns:a16="http://schemas.microsoft.com/office/drawing/2014/main" id="{58EAF5B6-4E9A-6548-A490-434672B8F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1515" y="4296377"/>
                  <a:ext cx="98425" cy="65087"/>
                </a:xfrm>
                <a:custGeom>
                  <a:avLst/>
                  <a:gdLst>
                    <a:gd name="T0" fmla="*/ 97 w 274"/>
                    <a:gd name="T1" fmla="*/ 47 h 179"/>
                    <a:gd name="T2" fmla="*/ 90 w 274"/>
                    <a:gd name="T3" fmla="*/ 44 h 179"/>
                    <a:gd name="T4" fmla="*/ 0 w 274"/>
                    <a:gd name="T5" fmla="*/ 178 h 179"/>
                    <a:gd name="T6" fmla="*/ 273 w 274"/>
                    <a:gd name="T7" fmla="*/ 0 h 179"/>
                    <a:gd name="T8" fmla="*/ 160 w 274"/>
                    <a:gd name="T9" fmla="*/ 0 h 179"/>
                    <a:gd name="T10" fmla="*/ 97 w 274"/>
                    <a:gd name="T11" fmla="*/ 47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4" h="179">
                      <a:moveTo>
                        <a:pt x="97" y="47"/>
                      </a:moveTo>
                      <a:cubicBezTo>
                        <a:pt x="95" y="47"/>
                        <a:pt x="92" y="47"/>
                        <a:pt x="90" y="44"/>
                      </a:cubicBezTo>
                      <a:cubicBezTo>
                        <a:pt x="66" y="94"/>
                        <a:pt x="34" y="139"/>
                        <a:pt x="0" y="178"/>
                      </a:cubicBezTo>
                      <a:cubicBezTo>
                        <a:pt x="113" y="152"/>
                        <a:pt x="210" y="84"/>
                        <a:pt x="273" y="0"/>
                      </a:cubicBezTo>
                      <a:lnTo>
                        <a:pt x="160" y="0"/>
                      </a:lnTo>
                      <a:cubicBezTo>
                        <a:pt x="152" y="26"/>
                        <a:pt x="126" y="47"/>
                        <a:pt x="97" y="47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7" name="Freeform 54">
                  <a:extLst>
                    <a:ext uri="{FF2B5EF4-FFF2-40B4-BE49-F238E27FC236}">
                      <a16:creationId xmlns:a16="http://schemas.microsoft.com/office/drawing/2014/main" id="{B6F44920-845A-C446-A2BB-6BC15964E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952" y="3920139"/>
                  <a:ext cx="542925" cy="541338"/>
                </a:xfrm>
                <a:custGeom>
                  <a:avLst/>
                  <a:gdLst>
                    <a:gd name="T0" fmla="*/ 752 w 1508"/>
                    <a:gd name="T1" fmla="*/ 0 h 1505"/>
                    <a:gd name="T2" fmla="*/ 0 w 1508"/>
                    <a:gd name="T3" fmla="*/ 752 h 1505"/>
                    <a:gd name="T4" fmla="*/ 752 w 1508"/>
                    <a:gd name="T5" fmla="*/ 1504 h 1505"/>
                    <a:gd name="T6" fmla="*/ 1505 w 1508"/>
                    <a:gd name="T7" fmla="*/ 752 h 1505"/>
                    <a:gd name="T8" fmla="*/ 752 w 1508"/>
                    <a:gd name="T9" fmla="*/ 0 h 1505"/>
                    <a:gd name="T10" fmla="*/ 1284 w 1508"/>
                    <a:gd name="T11" fmla="*/ 812 h 1505"/>
                    <a:gd name="T12" fmla="*/ 755 w 1508"/>
                    <a:gd name="T13" fmla="*/ 1287 h 1505"/>
                    <a:gd name="T14" fmla="*/ 220 w 1508"/>
                    <a:gd name="T15" fmla="*/ 752 h 1505"/>
                    <a:gd name="T16" fmla="*/ 275 w 1508"/>
                    <a:gd name="T17" fmla="*/ 516 h 1505"/>
                    <a:gd name="T18" fmla="*/ 262 w 1508"/>
                    <a:gd name="T19" fmla="*/ 479 h 1505"/>
                    <a:gd name="T20" fmla="*/ 325 w 1508"/>
                    <a:gd name="T21" fmla="*/ 416 h 1505"/>
                    <a:gd name="T22" fmla="*/ 338 w 1508"/>
                    <a:gd name="T23" fmla="*/ 419 h 1505"/>
                    <a:gd name="T24" fmla="*/ 755 w 1508"/>
                    <a:gd name="T25" fmla="*/ 217 h 1505"/>
                    <a:gd name="T26" fmla="*/ 1284 w 1508"/>
                    <a:gd name="T27" fmla="*/ 692 h 1505"/>
                    <a:gd name="T28" fmla="*/ 1324 w 1508"/>
                    <a:gd name="T29" fmla="*/ 752 h 1505"/>
                    <a:gd name="T30" fmla="*/ 1284 w 1508"/>
                    <a:gd name="T31" fmla="*/ 812 h 1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08" h="1505">
                      <a:moveTo>
                        <a:pt x="752" y="0"/>
                      </a:moveTo>
                      <a:cubicBezTo>
                        <a:pt x="335" y="0"/>
                        <a:pt x="0" y="338"/>
                        <a:pt x="0" y="752"/>
                      </a:cubicBezTo>
                      <a:cubicBezTo>
                        <a:pt x="0" y="1169"/>
                        <a:pt x="338" y="1504"/>
                        <a:pt x="752" y="1504"/>
                      </a:cubicBezTo>
                      <a:cubicBezTo>
                        <a:pt x="1169" y="1504"/>
                        <a:pt x="1505" y="1166"/>
                        <a:pt x="1505" y="752"/>
                      </a:cubicBezTo>
                      <a:cubicBezTo>
                        <a:pt x="1507" y="335"/>
                        <a:pt x="1169" y="0"/>
                        <a:pt x="752" y="0"/>
                      </a:cubicBezTo>
                      <a:close/>
                      <a:moveTo>
                        <a:pt x="1284" y="812"/>
                      </a:moveTo>
                      <a:cubicBezTo>
                        <a:pt x="1256" y="1080"/>
                        <a:pt x="1030" y="1287"/>
                        <a:pt x="755" y="1287"/>
                      </a:cubicBezTo>
                      <a:cubicBezTo>
                        <a:pt x="459" y="1287"/>
                        <a:pt x="220" y="1048"/>
                        <a:pt x="220" y="752"/>
                      </a:cubicBezTo>
                      <a:cubicBezTo>
                        <a:pt x="220" y="668"/>
                        <a:pt x="241" y="587"/>
                        <a:pt x="275" y="516"/>
                      </a:cubicBezTo>
                      <a:cubicBezTo>
                        <a:pt x="267" y="505"/>
                        <a:pt x="262" y="492"/>
                        <a:pt x="262" y="479"/>
                      </a:cubicBezTo>
                      <a:cubicBezTo>
                        <a:pt x="262" y="445"/>
                        <a:pt x="291" y="416"/>
                        <a:pt x="325" y="416"/>
                      </a:cubicBezTo>
                      <a:cubicBezTo>
                        <a:pt x="330" y="416"/>
                        <a:pt x="333" y="419"/>
                        <a:pt x="338" y="419"/>
                      </a:cubicBezTo>
                      <a:cubicBezTo>
                        <a:pt x="435" y="298"/>
                        <a:pt x="585" y="217"/>
                        <a:pt x="755" y="217"/>
                      </a:cubicBezTo>
                      <a:cubicBezTo>
                        <a:pt x="1030" y="217"/>
                        <a:pt x="1256" y="424"/>
                        <a:pt x="1284" y="692"/>
                      </a:cubicBezTo>
                      <a:cubicBezTo>
                        <a:pt x="1308" y="702"/>
                        <a:pt x="1324" y="726"/>
                        <a:pt x="1324" y="752"/>
                      </a:cubicBezTo>
                      <a:cubicBezTo>
                        <a:pt x="1321" y="778"/>
                        <a:pt x="1305" y="802"/>
                        <a:pt x="1284" y="812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8" name="Freeform 55">
                  <a:extLst>
                    <a:ext uri="{FF2B5EF4-FFF2-40B4-BE49-F238E27FC236}">
                      <a16:creationId xmlns:a16="http://schemas.microsoft.com/office/drawing/2014/main" id="{D704EE2C-43F6-4144-8D12-A3D41C36E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016977"/>
                  <a:ext cx="46038" cy="69850"/>
                </a:xfrm>
                <a:custGeom>
                  <a:avLst/>
                  <a:gdLst>
                    <a:gd name="T0" fmla="*/ 129 w 130"/>
                    <a:gd name="T1" fmla="*/ 173 h 192"/>
                    <a:gd name="T2" fmla="*/ 0 w 130"/>
                    <a:gd name="T3" fmla="*/ 0 h 192"/>
                    <a:gd name="T4" fmla="*/ 0 w 130"/>
                    <a:gd name="T5" fmla="*/ 191 h 192"/>
                    <a:gd name="T6" fmla="*/ 116 w 130"/>
                    <a:gd name="T7" fmla="*/ 191 h 192"/>
                    <a:gd name="T8" fmla="*/ 129 w 130"/>
                    <a:gd name="T9" fmla="*/ 173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192">
                      <a:moveTo>
                        <a:pt x="129" y="173"/>
                      </a:moveTo>
                      <a:cubicBezTo>
                        <a:pt x="95" y="104"/>
                        <a:pt x="50" y="47"/>
                        <a:pt x="0" y="0"/>
                      </a:cubicBezTo>
                      <a:lnTo>
                        <a:pt x="0" y="191"/>
                      </a:lnTo>
                      <a:lnTo>
                        <a:pt x="116" y="191"/>
                      </a:lnTo>
                      <a:cubicBezTo>
                        <a:pt x="118" y="183"/>
                        <a:pt x="124" y="178"/>
                        <a:pt x="129" y="17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9" name="Freeform 56">
                  <a:extLst>
                    <a:ext uri="{FF2B5EF4-FFF2-40B4-BE49-F238E27FC236}">
                      <a16:creationId xmlns:a16="http://schemas.microsoft.com/office/drawing/2014/main" id="{3C5E2271-9836-C949-A375-E3384C10F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296377"/>
                  <a:ext cx="46038" cy="69850"/>
                </a:xfrm>
                <a:custGeom>
                  <a:avLst/>
                  <a:gdLst>
                    <a:gd name="T0" fmla="*/ 116 w 130"/>
                    <a:gd name="T1" fmla="*/ 0 h 192"/>
                    <a:gd name="T2" fmla="*/ 0 w 130"/>
                    <a:gd name="T3" fmla="*/ 0 h 192"/>
                    <a:gd name="T4" fmla="*/ 0 w 130"/>
                    <a:gd name="T5" fmla="*/ 191 h 192"/>
                    <a:gd name="T6" fmla="*/ 129 w 130"/>
                    <a:gd name="T7" fmla="*/ 21 h 192"/>
                    <a:gd name="T8" fmla="*/ 116 w 130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192">
                      <a:moveTo>
                        <a:pt x="116" y="0"/>
                      </a:moveTo>
                      <a:lnTo>
                        <a:pt x="0" y="0"/>
                      </a:lnTo>
                      <a:lnTo>
                        <a:pt x="0" y="191"/>
                      </a:lnTo>
                      <a:cubicBezTo>
                        <a:pt x="50" y="147"/>
                        <a:pt x="95" y="86"/>
                        <a:pt x="129" y="21"/>
                      </a:cubicBezTo>
                      <a:cubicBezTo>
                        <a:pt x="124" y="16"/>
                        <a:pt x="118" y="8"/>
                        <a:pt x="116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0" name="Freeform 57">
                  <a:extLst>
                    <a:ext uri="{FF2B5EF4-FFF2-40B4-BE49-F238E27FC236}">
                      <a16:creationId xmlns:a16="http://schemas.microsoft.com/office/drawing/2014/main" id="{834564ED-8A18-2043-A61E-8F0D63E93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104289"/>
                  <a:ext cx="73025" cy="76200"/>
                </a:xfrm>
                <a:custGeom>
                  <a:avLst/>
                  <a:gdLst>
                    <a:gd name="T0" fmla="*/ 176 w 201"/>
                    <a:gd name="T1" fmla="*/ 63 h 213"/>
                    <a:gd name="T2" fmla="*/ 105 w 201"/>
                    <a:gd name="T3" fmla="*/ 0 h 213"/>
                    <a:gd name="T4" fmla="*/ 0 w 201"/>
                    <a:gd name="T5" fmla="*/ 0 h 213"/>
                    <a:gd name="T6" fmla="*/ 0 w 201"/>
                    <a:gd name="T7" fmla="*/ 212 h 213"/>
                    <a:gd name="T8" fmla="*/ 200 w 201"/>
                    <a:gd name="T9" fmla="*/ 212 h 213"/>
                    <a:gd name="T10" fmla="*/ 176 w 201"/>
                    <a:gd name="T11" fmla="*/ 63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13">
                      <a:moveTo>
                        <a:pt x="176" y="63"/>
                      </a:moveTo>
                      <a:cubicBezTo>
                        <a:pt x="139" y="60"/>
                        <a:pt x="111" y="34"/>
                        <a:pt x="105" y="0"/>
                      </a:cubicBez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200" y="212"/>
                      </a:lnTo>
                      <a:cubicBezTo>
                        <a:pt x="197" y="162"/>
                        <a:pt x="189" y="112"/>
                        <a:pt x="176" y="6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1" name="Freeform 58">
                  <a:extLst>
                    <a:ext uri="{FF2B5EF4-FFF2-40B4-BE49-F238E27FC236}">
                      <a16:creationId xmlns:a16="http://schemas.microsoft.com/office/drawing/2014/main" id="{466105A0-250C-1A45-A004-B664FDC26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199539"/>
                  <a:ext cx="73025" cy="76200"/>
                </a:xfrm>
                <a:custGeom>
                  <a:avLst/>
                  <a:gdLst>
                    <a:gd name="T0" fmla="*/ 171 w 201"/>
                    <a:gd name="T1" fmla="*/ 171 h 213"/>
                    <a:gd name="T2" fmla="*/ 200 w 201"/>
                    <a:gd name="T3" fmla="*/ 0 h 213"/>
                    <a:gd name="T4" fmla="*/ 0 w 201"/>
                    <a:gd name="T5" fmla="*/ 0 h 213"/>
                    <a:gd name="T6" fmla="*/ 0 w 201"/>
                    <a:gd name="T7" fmla="*/ 212 h 213"/>
                    <a:gd name="T8" fmla="*/ 116 w 201"/>
                    <a:gd name="T9" fmla="*/ 212 h 213"/>
                    <a:gd name="T10" fmla="*/ 171 w 201"/>
                    <a:gd name="T11" fmla="*/ 17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13">
                      <a:moveTo>
                        <a:pt x="171" y="171"/>
                      </a:moveTo>
                      <a:cubicBezTo>
                        <a:pt x="187" y="115"/>
                        <a:pt x="197" y="58"/>
                        <a:pt x="200" y="0"/>
                      </a:cubicBez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116" y="212"/>
                      </a:lnTo>
                      <a:cubicBezTo>
                        <a:pt x="126" y="192"/>
                        <a:pt x="147" y="173"/>
                        <a:pt x="171" y="17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4984E903-F984-B94E-A983-56C123905AA8}"/>
                </a:ext>
              </a:extLst>
            </p:cNvPr>
            <p:cNvSpPr/>
            <p:nvPr/>
          </p:nvSpPr>
          <p:spPr>
            <a:xfrm>
              <a:off x="9986753" y="4382149"/>
              <a:ext cx="91190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DNS</a:t>
              </a:r>
            </a:p>
          </p:txBody>
        </p:sp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52690D86-3FA1-7444-8437-A30003ACE571}"/>
              </a:ext>
            </a:extLst>
          </p:cNvPr>
          <p:cNvGrpSpPr/>
          <p:nvPr/>
        </p:nvGrpSpPr>
        <p:grpSpPr>
          <a:xfrm>
            <a:off x="7652032" y="680060"/>
            <a:ext cx="805942" cy="796812"/>
            <a:chOff x="1526467" y="4963541"/>
            <a:chExt cx="805942" cy="796812"/>
          </a:xfrm>
        </p:grpSpPr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0D184FEC-3043-DA42-9310-EAAA497EEDD8}"/>
                </a:ext>
              </a:extLst>
            </p:cNvPr>
            <p:cNvGrpSpPr/>
            <p:nvPr/>
          </p:nvGrpSpPr>
          <p:grpSpPr>
            <a:xfrm>
              <a:off x="1646655" y="4963541"/>
              <a:ext cx="582945" cy="635162"/>
              <a:chOff x="1646655" y="5138148"/>
              <a:chExt cx="582945" cy="635162"/>
            </a:xfrm>
          </p:grpSpPr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D432F166-B721-9F40-96D4-F71FB5FBA81C}"/>
                  </a:ext>
                </a:extLst>
              </p:cNvPr>
              <p:cNvSpPr/>
              <p:nvPr/>
            </p:nvSpPr>
            <p:spPr>
              <a:xfrm>
                <a:off x="1646655" y="513814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6" name="Freeform 15">
                <a:extLst>
                  <a:ext uri="{FF2B5EF4-FFF2-40B4-BE49-F238E27FC236}">
                    <a16:creationId xmlns:a16="http://schemas.microsoft.com/office/drawing/2014/main" id="{F6B04A54-044A-BA44-9EB8-354CE822B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838" y="5232021"/>
                <a:ext cx="448739" cy="447427"/>
              </a:xfrm>
              <a:custGeom>
                <a:avLst/>
                <a:gdLst>
                  <a:gd name="T0" fmla="*/ 752 w 1506"/>
                  <a:gd name="T1" fmla="*/ 0 h 1505"/>
                  <a:gd name="T2" fmla="*/ 0 w 1506"/>
                  <a:gd name="T3" fmla="*/ 752 h 1505"/>
                  <a:gd name="T4" fmla="*/ 752 w 1506"/>
                  <a:gd name="T5" fmla="*/ 1504 h 1505"/>
                  <a:gd name="T6" fmla="*/ 1505 w 1506"/>
                  <a:gd name="T7" fmla="*/ 752 h 1505"/>
                  <a:gd name="T8" fmla="*/ 752 w 1506"/>
                  <a:gd name="T9" fmla="*/ 0 h 1505"/>
                  <a:gd name="T10" fmla="*/ 1311 w 1506"/>
                  <a:gd name="T11" fmla="*/ 755 h 1505"/>
                  <a:gd name="T12" fmla="*/ 768 w 1506"/>
                  <a:gd name="T13" fmla="*/ 755 h 1505"/>
                  <a:gd name="T14" fmla="*/ 768 w 1506"/>
                  <a:gd name="T15" fmla="*/ 652 h 1505"/>
                  <a:gd name="T16" fmla="*/ 1219 w 1506"/>
                  <a:gd name="T17" fmla="*/ 652 h 1505"/>
                  <a:gd name="T18" fmla="*/ 1311 w 1506"/>
                  <a:gd name="T19" fmla="*/ 755 h 1505"/>
                  <a:gd name="T20" fmla="*/ 881 w 1506"/>
                  <a:gd name="T21" fmla="*/ 505 h 1505"/>
                  <a:gd name="T22" fmla="*/ 1009 w 1506"/>
                  <a:gd name="T23" fmla="*/ 505 h 1505"/>
                  <a:gd name="T24" fmla="*/ 1098 w 1506"/>
                  <a:gd name="T25" fmla="*/ 608 h 1505"/>
                  <a:gd name="T26" fmla="*/ 881 w 1506"/>
                  <a:gd name="T27" fmla="*/ 608 h 1505"/>
                  <a:gd name="T28" fmla="*/ 881 w 1506"/>
                  <a:gd name="T29" fmla="*/ 505 h 1505"/>
                  <a:gd name="T30" fmla="*/ 653 w 1506"/>
                  <a:gd name="T31" fmla="*/ 390 h 1505"/>
                  <a:gd name="T32" fmla="*/ 818 w 1506"/>
                  <a:gd name="T33" fmla="*/ 461 h 1505"/>
                  <a:gd name="T34" fmla="*/ 480 w 1506"/>
                  <a:gd name="T35" fmla="*/ 461 h 1505"/>
                  <a:gd name="T36" fmla="*/ 653 w 1506"/>
                  <a:gd name="T37" fmla="*/ 390 h 1505"/>
                  <a:gd name="T38" fmla="*/ 475 w 1506"/>
                  <a:gd name="T39" fmla="*/ 505 h 1505"/>
                  <a:gd name="T40" fmla="*/ 834 w 1506"/>
                  <a:gd name="T41" fmla="*/ 505 h 1505"/>
                  <a:gd name="T42" fmla="*/ 834 w 1506"/>
                  <a:gd name="T43" fmla="*/ 608 h 1505"/>
                  <a:gd name="T44" fmla="*/ 475 w 1506"/>
                  <a:gd name="T45" fmla="*/ 608 h 1505"/>
                  <a:gd name="T46" fmla="*/ 475 w 1506"/>
                  <a:gd name="T47" fmla="*/ 505 h 1505"/>
                  <a:gd name="T48" fmla="*/ 430 w 1506"/>
                  <a:gd name="T49" fmla="*/ 550 h 1505"/>
                  <a:gd name="T50" fmla="*/ 430 w 1506"/>
                  <a:gd name="T51" fmla="*/ 608 h 1505"/>
                  <a:gd name="T52" fmla="*/ 299 w 1506"/>
                  <a:gd name="T53" fmla="*/ 608 h 1505"/>
                  <a:gd name="T54" fmla="*/ 430 w 1506"/>
                  <a:gd name="T55" fmla="*/ 550 h 1505"/>
                  <a:gd name="T56" fmla="*/ 252 w 1506"/>
                  <a:gd name="T57" fmla="*/ 652 h 1505"/>
                  <a:gd name="T58" fmla="*/ 724 w 1506"/>
                  <a:gd name="T59" fmla="*/ 652 h 1505"/>
                  <a:gd name="T60" fmla="*/ 724 w 1506"/>
                  <a:gd name="T61" fmla="*/ 755 h 1505"/>
                  <a:gd name="T62" fmla="*/ 202 w 1506"/>
                  <a:gd name="T63" fmla="*/ 755 h 1505"/>
                  <a:gd name="T64" fmla="*/ 252 w 1506"/>
                  <a:gd name="T65" fmla="*/ 652 h 1505"/>
                  <a:gd name="T66" fmla="*/ 189 w 1506"/>
                  <a:gd name="T67" fmla="*/ 836 h 1505"/>
                  <a:gd name="T68" fmla="*/ 191 w 1506"/>
                  <a:gd name="T69" fmla="*/ 802 h 1505"/>
                  <a:gd name="T70" fmla="*/ 498 w 1506"/>
                  <a:gd name="T71" fmla="*/ 802 h 1505"/>
                  <a:gd name="T72" fmla="*/ 498 w 1506"/>
                  <a:gd name="T73" fmla="*/ 904 h 1505"/>
                  <a:gd name="T74" fmla="*/ 202 w 1506"/>
                  <a:gd name="T75" fmla="*/ 904 h 1505"/>
                  <a:gd name="T76" fmla="*/ 189 w 1506"/>
                  <a:gd name="T77" fmla="*/ 836 h 1505"/>
                  <a:gd name="T78" fmla="*/ 721 w 1506"/>
                  <a:gd name="T79" fmla="*/ 1053 h 1505"/>
                  <a:gd name="T80" fmla="*/ 391 w 1506"/>
                  <a:gd name="T81" fmla="*/ 1053 h 1505"/>
                  <a:gd name="T82" fmla="*/ 223 w 1506"/>
                  <a:gd name="T83" fmla="*/ 951 h 1505"/>
                  <a:gd name="T84" fmla="*/ 721 w 1506"/>
                  <a:gd name="T85" fmla="*/ 951 h 1505"/>
                  <a:gd name="T86" fmla="*/ 721 w 1506"/>
                  <a:gd name="T87" fmla="*/ 1053 h 1505"/>
                  <a:gd name="T88" fmla="*/ 545 w 1506"/>
                  <a:gd name="T89" fmla="*/ 904 h 1505"/>
                  <a:gd name="T90" fmla="*/ 545 w 1506"/>
                  <a:gd name="T91" fmla="*/ 802 h 1505"/>
                  <a:gd name="T92" fmla="*/ 960 w 1506"/>
                  <a:gd name="T93" fmla="*/ 802 h 1505"/>
                  <a:gd name="T94" fmla="*/ 960 w 1506"/>
                  <a:gd name="T95" fmla="*/ 904 h 1505"/>
                  <a:gd name="T96" fmla="*/ 545 w 1506"/>
                  <a:gd name="T97" fmla="*/ 904 h 1505"/>
                  <a:gd name="T98" fmla="*/ 1143 w 1506"/>
                  <a:gd name="T99" fmla="*/ 1053 h 1505"/>
                  <a:gd name="T100" fmla="*/ 766 w 1506"/>
                  <a:gd name="T101" fmla="*/ 1053 h 1505"/>
                  <a:gd name="T102" fmla="*/ 766 w 1506"/>
                  <a:gd name="T103" fmla="*/ 951 h 1505"/>
                  <a:gd name="T104" fmla="*/ 1290 w 1506"/>
                  <a:gd name="T105" fmla="*/ 951 h 1505"/>
                  <a:gd name="T106" fmla="*/ 1143 w 1506"/>
                  <a:gd name="T107" fmla="*/ 1053 h 1505"/>
                  <a:gd name="T108" fmla="*/ 1004 w 1506"/>
                  <a:gd name="T109" fmla="*/ 904 h 1505"/>
                  <a:gd name="T110" fmla="*/ 1004 w 1506"/>
                  <a:gd name="T111" fmla="*/ 802 h 1505"/>
                  <a:gd name="T112" fmla="*/ 1324 w 1506"/>
                  <a:gd name="T113" fmla="*/ 802 h 1505"/>
                  <a:gd name="T114" fmla="*/ 1327 w 1506"/>
                  <a:gd name="T115" fmla="*/ 831 h 1505"/>
                  <a:gd name="T116" fmla="*/ 1313 w 1506"/>
                  <a:gd name="T117" fmla="*/ 907 h 1505"/>
                  <a:gd name="T118" fmla="*/ 1004 w 1506"/>
                  <a:gd name="T119" fmla="*/ 907 h 1505"/>
                  <a:gd name="T120" fmla="*/ 1004 w 1506"/>
                  <a:gd name="T121" fmla="*/ 90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6" h="1505">
                    <a:moveTo>
                      <a:pt x="752" y="0"/>
                    </a:moveTo>
                    <a:cubicBezTo>
                      <a:pt x="336" y="0"/>
                      <a:pt x="0" y="338"/>
                      <a:pt x="0" y="752"/>
                    </a:cubicBezTo>
                    <a:cubicBezTo>
                      <a:pt x="0" y="1169"/>
                      <a:pt x="338" y="1504"/>
                      <a:pt x="752" y="1504"/>
                    </a:cubicBezTo>
                    <a:cubicBezTo>
                      <a:pt x="1169" y="1504"/>
                      <a:pt x="1505" y="1166"/>
                      <a:pt x="1505" y="752"/>
                    </a:cubicBezTo>
                    <a:cubicBezTo>
                      <a:pt x="1505" y="335"/>
                      <a:pt x="1167" y="0"/>
                      <a:pt x="752" y="0"/>
                    </a:cubicBezTo>
                    <a:close/>
                    <a:moveTo>
                      <a:pt x="1311" y="755"/>
                    </a:moveTo>
                    <a:lnTo>
                      <a:pt x="768" y="755"/>
                    </a:lnTo>
                    <a:lnTo>
                      <a:pt x="768" y="652"/>
                    </a:lnTo>
                    <a:lnTo>
                      <a:pt x="1219" y="652"/>
                    </a:lnTo>
                    <a:cubicBezTo>
                      <a:pt x="1264" y="679"/>
                      <a:pt x="1295" y="713"/>
                      <a:pt x="1311" y="755"/>
                    </a:cubicBezTo>
                    <a:close/>
                    <a:moveTo>
                      <a:pt x="881" y="505"/>
                    </a:moveTo>
                    <a:lnTo>
                      <a:pt x="1009" y="505"/>
                    </a:lnTo>
                    <a:cubicBezTo>
                      <a:pt x="1049" y="529"/>
                      <a:pt x="1080" y="566"/>
                      <a:pt x="1098" y="608"/>
                    </a:cubicBezTo>
                    <a:lnTo>
                      <a:pt x="881" y="608"/>
                    </a:lnTo>
                    <a:lnTo>
                      <a:pt x="881" y="505"/>
                    </a:lnTo>
                    <a:close/>
                    <a:moveTo>
                      <a:pt x="653" y="390"/>
                    </a:moveTo>
                    <a:cubicBezTo>
                      <a:pt x="718" y="390"/>
                      <a:pt x="776" y="416"/>
                      <a:pt x="818" y="461"/>
                    </a:cubicBezTo>
                    <a:lnTo>
                      <a:pt x="480" y="461"/>
                    </a:lnTo>
                    <a:cubicBezTo>
                      <a:pt x="519" y="414"/>
                      <a:pt x="582" y="390"/>
                      <a:pt x="653" y="390"/>
                    </a:cubicBezTo>
                    <a:close/>
                    <a:moveTo>
                      <a:pt x="475" y="505"/>
                    </a:moveTo>
                    <a:lnTo>
                      <a:pt x="834" y="505"/>
                    </a:lnTo>
                    <a:lnTo>
                      <a:pt x="834" y="608"/>
                    </a:lnTo>
                    <a:lnTo>
                      <a:pt x="475" y="608"/>
                    </a:lnTo>
                    <a:lnTo>
                      <a:pt x="475" y="505"/>
                    </a:lnTo>
                    <a:close/>
                    <a:moveTo>
                      <a:pt x="430" y="550"/>
                    </a:moveTo>
                    <a:lnTo>
                      <a:pt x="430" y="608"/>
                    </a:lnTo>
                    <a:lnTo>
                      <a:pt x="299" y="608"/>
                    </a:lnTo>
                    <a:cubicBezTo>
                      <a:pt x="336" y="579"/>
                      <a:pt x="378" y="558"/>
                      <a:pt x="430" y="550"/>
                    </a:cubicBezTo>
                    <a:close/>
                    <a:moveTo>
                      <a:pt x="252" y="652"/>
                    </a:moveTo>
                    <a:lnTo>
                      <a:pt x="724" y="652"/>
                    </a:lnTo>
                    <a:lnTo>
                      <a:pt x="724" y="755"/>
                    </a:lnTo>
                    <a:lnTo>
                      <a:pt x="202" y="755"/>
                    </a:lnTo>
                    <a:cubicBezTo>
                      <a:pt x="212" y="718"/>
                      <a:pt x="228" y="684"/>
                      <a:pt x="252" y="652"/>
                    </a:cubicBezTo>
                    <a:close/>
                    <a:moveTo>
                      <a:pt x="189" y="836"/>
                    </a:moveTo>
                    <a:cubicBezTo>
                      <a:pt x="189" y="825"/>
                      <a:pt x="191" y="815"/>
                      <a:pt x="191" y="802"/>
                    </a:cubicBezTo>
                    <a:lnTo>
                      <a:pt x="498" y="802"/>
                    </a:lnTo>
                    <a:lnTo>
                      <a:pt x="498" y="904"/>
                    </a:lnTo>
                    <a:lnTo>
                      <a:pt x="202" y="904"/>
                    </a:lnTo>
                    <a:cubicBezTo>
                      <a:pt x="194" y="883"/>
                      <a:pt x="189" y="859"/>
                      <a:pt x="189" y="836"/>
                    </a:cubicBezTo>
                    <a:close/>
                    <a:moveTo>
                      <a:pt x="721" y="1053"/>
                    </a:moveTo>
                    <a:lnTo>
                      <a:pt x="391" y="1053"/>
                    </a:lnTo>
                    <a:cubicBezTo>
                      <a:pt x="320" y="1046"/>
                      <a:pt x="260" y="1006"/>
                      <a:pt x="223" y="951"/>
                    </a:cubicBezTo>
                    <a:lnTo>
                      <a:pt x="721" y="951"/>
                    </a:lnTo>
                    <a:lnTo>
                      <a:pt x="721" y="1053"/>
                    </a:lnTo>
                    <a:close/>
                    <a:moveTo>
                      <a:pt x="545" y="904"/>
                    </a:moveTo>
                    <a:lnTo>
                      <a:pt x="545" y="802"/>
                    </a:lnTo>
                    <a:lnTo>
                      <a:pt x="960" y="802"/>
                    </a:lnTo>
                    <a:lnTo>
                      <a:pt x="960" y="904"/>
                    </a:lnTo>
                    <a:lnTo>
                      <a:pt x="545" y="904"/>
                    </a:lnTo>
                    <a:close/>
                    <a:moveTo>
                      <a:pt x="1143" y="1053"/>
                    </a:moveTo>
                    <a:lnTo>
                      <a:pt x="766" y="1053"/>
                    </a:lnTo>
                    <a:lnTo>
                      <a:pt x="766" y="951"/>
                    </a:lnTo>
                    <a:lnTo>
                      <a:pt x="1290" y="951"/>
                    </a:lnTo>
                    <a:cubicBezTo>
                      <a:pt x="1258" y="1004"/>
                      <a:pt x="1206" y="1046"/>
                      <a:pt x="1143" y="1053"/>
                    </a:cubicBezTo>
                    <a:close/>
                    <a:moveTo>
                      <a:pt x="1004" y="904"/>
                    </a:moveTo>
                    <a:lnTo>
                      <a:pt x="1004" y="802"/>
                    </a:lnTo>
                    <a:lnTo>
                      <a:pt x="1324" y="802"/>
                    </a:lnTo>
                    <a:cubicBezTo>
                      <a:pt x="1324" y="810"/>
                      <a:pt x="1327" y="820"/>
                      <a:pt x="1327" y="831"/>
                    </a:cubicBezTo>
                    <a:cubicBezTo>
                      <a:pt x="1327" y="857"/>
                      <a:pt x="1321" y="880"/>
                      <a:pt x="1313" y="907"/>
                    </a:cubicBezTo>
                    <a:lnTo>
                      <a:pt x="1004" y="907"/>
                    </a:lnTo>
                    <a:lnTo>
                      <a:pt x="1004" y="904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23C6BE8B-A257-8245-9083-D2726B6EB7BA}"/>
                </a:ext>
              </a:extLst>
            </p:cNvPr>
            <p:cNvSpPr/>
            <p:nvPr/>
          </p:nvSpPr>
          <p:spPr>
            <a:xfrm>
              <a:off x="1526467" y="554490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WAF</a:t>
              </a:r>
            </a:p>
          </p:txBody>
        </p:sp>
      </p:grpSp>
      <p:sp>
        <p:nvSpPr>
          <p:cNvPr id="574" name="Rectangle 573">
            <a:extLst>
              <a:ext uri="{FF2B5EF4-FFF2-40B4-BE49-F238E27FC236}">
                <a16:creationId xmlns:a16="http://schemas.microsoft.com/office/drawing/2014/main" id="{4B7AFDDD-47D9-1A4F-BBD2-9B8CE44AE799}"/>
              </a:ext>
            </a:extLst>
          </p:cNvPr>
          <p:cNvSpPr/>
          <p:nvPr/>
        </p:nvSpPr>
        <p:spPr>
          <a:xfrm>
            <a:off x="6414337" y="1834158"/>
            <a:ext cx="1253538" cy="42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Apiary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D6B35717-AD93-AC41-ADE5-185E3F46DC31}"/>
              </a:ext>
            </a:extLst>
          </p:cNvPr>
          <p:cNvCxnSpPr>
            <a:stCxn id="504" idx="0"/>
            <a:endCxn id="503" idx="2"/>
          </p:cNvCxnSpPr>
          <p:nvPr/>
        </p:nvCxnSpPr>
        <p:spPr>
          <a:xfrm rot="16200000" flipV="1">
            <a:off x="5543655" y="2458243"/>
            <a:ext cx="1032017" cy="644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Freeform 8">
            <a:extLst>
              <a:ext uri="{FF2B5EF4-FFF2-40B4-BE49-F238E27FC236}">
                <a16:creationId xmlns:a16="http://schemas.microsoft.com/office/drawing/2014/main" id="{4EDDCB31-DC97-6645-BCA1-B7C187FEF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512" y="5931708"/>
            <a:ext cx="1444158" cy="813600"/>
          </a:xfrm>
          <a:custGeom>
            <a:avLst/>
            <a:gdLst>
              <a:gd name="T0" fmla="*/ 6100 w 7436"/>
              <a:gd name="T1" fmla="*/ 1510 h 4183"/>
              <a:gd name="T2" fmla="*/ 6100 w 7436"/>
              <a:gd name="T3" fmla="*/ 1510 h 4183"/>
              <a:gd name="T4" fmla="*/ 5984 w 7436"/>
              <a:gd name="T5" fmla="*/ 1539 h 4183"/>
              <a:gd name="T6" fmla="*/ 4706 w 7436"/>
              <a:gd name="T7" fmla="*/ 581 h 4183"/>
              <a:gd name="T8" fmla="*/ 4270 w 7436"/>
              <a:gd name="T9" fmla="*/ 668 h 4183"/>
              <a:gd name="T10" fmla="*/ 3021 w 7436"/>
              <a:gd name="T11" fmla="*/ 0 h 4183"/>
              <a:gd name="T12" fmla="*/ 1539 w 7436"/>
              <a:gd name="T13" fmla="*/ 1161 h 4183"/>
              <a:gd name="T14" fmla="*/ 1511 w 7436"/>
              <a:gd name="T15" fmla="*/ 1161 h 4183"/>
              <a:gd name="T16" fmla="*/ 0 w 7436"/>
              <a:gd name="T17" fmla="*/ 2672 h 4183"/>
              <a:gd name="T18" fmla="*/ 1511 w 7436"/>
              <a:gd name="T19" fmla="*/ 4182 h 4183"/>
              <a:gd name="T20" fmla="*/ 6100 w 7436"/>
              <a:gd name="T21" fmla="*/ 4182 h 4183"/>
              <a:gd name="T22" fmla="*/ 7435 w 7436"/>
              <a:gd name="T23" fmla="*/ 2846 h 4183"/>
              <a:gd name="T24" fmla="*/ 6100 w 7436"/>
              <a:gd name="T25" fmla="*/ 1510 h 4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36" h="4183">
                <a:moveTo>
                  <a:pt x="6100" y="1510"/>
                </a:moveTo>
                <a:lnTo>
                  <a:pt x="6100" y="1510"/>
                </a:lnTo>
                <a:cubicBezTo>
                  <a:pt x="6070" y="1510"/>
                  <a:pt x="6013" y="1510"/>
                  <a:pt x="5984" y="1539"/>
                </a:cubicBezTo>
                <a:cubicBezTo>
                  <a:pt x="5809" y="987"/>
                  <a:pt x="5316" y="581"/>
                  <a:pt x="4706" y="581"/>
                </a:cubicBezTo>
                <a:cubicBezTo>
                  <a:pt x="4560" y="581"/>
                  <a:pt x="4415" y="609"/>
                  <a:pt x="4270" y="668"/>
                </a:cubicBezTo>
                <a:cubicBezTo>
                  <a:pt x="3979" y="261"/>
                  <a:pt x="3544" y="0"/>
                  <a:pt x="3021" y="0"/>
                </a:cubicBezTo>
                <a:cubicBezTo>
                  <a:pt x="2295" y="0"/>
                  <a:pt x="1714" y="493"/>
                  <a:pt x="1539" y="1161"/>
                </a:cubicBezTo>
                <a:cubicBezTo>
                  <a:pt x="1511" y="1161"/>
                  <a:pt x="1511" y="1161"/>
                  <a:pt x="1511" y="1161"/>
                </a:cubicBezTo>
                <a:cubicBezTo>
                  <a:pt x="669" y="1161"/>
                  <a:pt x="0" y="1859"/>
                  <a:pt x="0" y="2672"/>
                </a:cubicBezTo>
                <a:cubicBezTo>
                  <a:pt x="0" y="3514"/>
                  <a:pt x="669" y="4182"/>
                  <a:pt x="1511" y="4182"/>
                </a:cubicBezTo>
                <a:cubicBezTo>
                  <a:pt x="6100" y="4182"/>
                  <a:pt x="6100" y="4182"/>
                  <a:pt x="6100" y="4182"/>
                </a:cubicBezTo>
                <a:cubicBezTo>
                  <a:pt x="6826" y="4182"/>
                  <a:pt x="7435" y="3601"/>
                  <a:pt x="7435" y="2846"/>
                </a:cubicBezTo>
                <a:cubicBezTo>
                  <a:pt x="7435" y="2120"/>
                  <a:pt x="6826" y="1510"/>
                  <a:pt x="6100" y="151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/>
          <a:extLst>
            <a:ext uri="{91240B29-F687-4f45-9708-019B960494DF}">
              <a14:hiddenLine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Other</a:t>
            </a:r>
          </a:p>
          <a:p>
            <a:pPr algn="ctr"/>
            <a:r>
              <a:rPr lang="en-US" sz="1200" dirty="0"/>
              <a:t>Clouds</a:t>
            </a:r>
          </a:p>
        </p:txBody>
      </p:sp>
      <p:grpSp>
        <p:nvGrpSpPr>
          <p:cNvPr id="577" name="Group 373">
            <a:extLst>
              <a:ext uri="{FF2B5EF4-FFF2-40B4-BE49-F238E27FC236}">
                <a16:creationId xmlns:a16="http://schemas.microsoft.com/office/drawing/2014/main" id="{3967E47B-FD7E-C441-A8AB-8D1FF22F481C}"/>
              </a:ext>
            </a:extLst>
          </p:cNvPr>
          <p:cNvGrpSpPr/>
          <p:nvPr/>
        </p:nvGrpSpPr>
        <p:grpSpPr>
          <a:xfrm>
            <a:off x="7058153" y="5846316"/>
            <a:ext cx="301228" cy="398261"/>
            <a:chOff x="8088879" y="2803768"/>
            <a:chExt cx="593365" cy="675303"/>
          </a:xfrm>
        </p:grpSpPr>
        <p:sp>
          <p:nvSpPr>
            <p:cNvPr id="578" name="Rectangle 242">
              <a:extLst>
                <a:ext uri="{FF2B5EF4-FFF2-40B4-BE49-F238E27FC236}">
                  <a16:creationId xmlns:a16="http://schemas.microsoft.com/office/drawing/2014/main" id="{F7725C28-6625-D447-9A8A-9F1B32F2E6DA}"/>
                </a:ext>
              </a:extLst>
            </p:cNvPr>
            <p:cNvSpPr/>
            <p:nvPr/>
          </p:nvSpPr>
          <p:spPr>
            <a:xfrm>
              <a:off x="8099299" y="2817589"/>
              <a:ext cx="582945" cy="6614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/>
                <a:t>  </a:t>
              </a:r>
            </a:p>
          </p:txBody>
        </p:sp>
        <p:grpSp>
          <p:nvGrpSpPr>
            <p:cNvPr id="579" name="Group 244">
              <a:extLst>
                <a:ext uri="{FF2B5EF4-FFF2-40B4-BE49-F238E27FC236}">
                  <a16:creationId xmlns:a16="http://schemas.microsoft.com/office/drawing/2014/main" id="{FC9DE061-6B26-574E-99F3-26CF80533F25}"/>
                </a:ext>
              </a:extLst>
            </p:cNvPr>
            <p:cNvGrpSpPr/>
            <p:nvPr/>
          </p:nvGrpSpPr>
          <p:grpSpPr>
            <a:xfrm>
              <a:off x="8088879" y="2803768"/>
              <a:ext cx="582945" cy="635162"/>
              <a:chOff x="2681212" y="2882206"/>
              <a:chExt cx="582945" cy="635162"/>
            </a:xfrm>
          </p:grpSpPr>
          <p:sp>
            <p:nvSpPr>
              <p:cNvPr id="580" name="Rectangle 246">
                <a:extLst>
                  <a:ext uri="{FF2B5EF4-FFF2-40B4-BE49-F238E27FC236}">
                    <a16:creationId xmlns:a16="http://schemas.microsoft.com/office/drawing/2014/main" id="{D5D6E36F-4FCA-B341-AB37-9ECF1FD4B0C8}"/>
                  </a:ext>
                </a:extLst>
              </p:cNvPr>
              <p:cNvSpPr/>
              <p:nvPr/>
            </p:nvSpPr>
            <p:spPr>
              <a:xfrm>
                <a:off x="2681212" y="2882206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581" name="Group 247">
                <a:extLst>
                  <a:ext uri="{FF2B5EF4-FFF2-40B4-BE49-F238E27FC236}">
                    <a16:creationId xmlns:a16="http://schemas.microsoft.com/office/drawing/2014/main" id="{261704CF-F814-954B-BC72-E765CC896DA7}"/>
                  </a:ext>
                </a:extLst>
              </p:cNvPr>
              <p:cNvGrpSpPr/>
              <p:nvPr/>
            </p:nvGrpSpPr>
            <p:grpSpPr>
              <a:xfrm>
                <a:off x="2764251" y="2955081"/>
                <a:ext cx="426432" cy="465796"/>
                <a:chOff x="5830888" y="5080000"/>
                <a:chExt cx="515937" cy="563563"/>
              </a:xfrm>
            </p:grpSpPr>
            <p:sp>
              <p:nvSpPr>
                <p:cNvPr id="582" name="Freeform 47">
                  <a:extLst>
                    <a:ext uri="{FF2B5EF4-FFF2-40B4-BE49-F238E27FC236}">
                      <a16:creationId xmlns:a16="http://schemas.microsoft.com/office/drawing/2014/main" id="{88A338F5-FCD1-F646-9804-3CA3DBEB4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7900" y="5189538"/>
                  <a:ext cx="61913" cy="222250"/>
                </a:xfrm>
                <a:custGeom>
                  <a:avLst/>
                  <a:gdLst>
                    <a:gd name="T0" fmla="*/ 107 w 174"/>
                    <a:gd name="T1" fmla="*/ 152 h 617"/>
                    <a:gd name="T2" fmla="*/ 173 w 174"/>
                    <a:gd name="T3" fmla="*/ 152 h 617"/>
                    <a:gd name="T4" fmla="*/ 86 w 174"/>
                    <a:gd name="T5" fmla="*/ 0 h 617"/>
                    <a:gd name="T6" fmla="*/ 0 w 174"/>
                    <a:gd name="T7" fmla="*/ 152 h 617"/>
                    <a:gd name="T8" fmla="*/ 65 w 174"/>
                    <a:gd name="T9" fmla="*/ 152 h 617"/>
                    <a:gd name="T10" fmla="*/ 65 w 174"/>
                    <a:gd name="T11" fmla="*/ 466 h 617"/>
                    <a:gd name="T12" fmla="*/ 0 w 174"/>
                    <a:gd name="T13" fmla="*/ 466 h 617"/>
                    <a:gd name="T14" fmla="*/ 86 w 174"/>
                    <a:gd name="T15" fmla="*/ 616 h 617"/>
                    <a:gd name="T16" fmla="*/ 173 w 174"/>
                    <a:gd name="T17" fmla="*/ 466 h 617"/>
                    <a:gd name="T18" fmla="*/ 107 w 174"/>
                    <a:gd name="T19" fmla="*/ 466 h 617"/>
                    <a:gd name="T20" fmla="*/ 107 w 174"/>
                    <a:gd name="T21" fmla="*/ 152 h 6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617">
                      <a:moveTo>
                        <a:pt x="107" y="152"/>
                      </a:moveTo>
                      <a:lnTo>
                        <a:pt x="173" y="152"/>
                      </a:lnTo>
                      <a:lnTo>
                        <a:pt x="86" y="0"/>
                      </a:lnTo>
                      <a:lnTo>
                        <a:pt x="0" y="152"/>
                      </a:lnTo>
                      <a:lnTo>
                        <a:pt x="65" y="152"/>
                      </a:lnTo>
                      <a:lnTo>
                        <a:pt x="65" y="466"/>
                      </a:lnTo>
                      <a:lnTo>
                        <a:pt x="0" y="466"/>
                      </a:lnTo>
                      <a:lnTo>
                        <a:pt x="86" y="616"/>
                      </a:lnTo>
                      <a:lnTo>
                        <a:pt x="173" y="466"/>
                      </a:lnTo>
                      <a:lnTo>
                        <a:pt x="107" y="466"/>
                      </a:lnTo>
                      <a:lnTo>
                        <a:pt x="107" y="15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3" name="Freeform 48">
                  <a:extLst>
                    <a:ext uri="{FF2B5EF4-FFF2-40B4-BE49-F238E27FC236}">
                      <a16:creationId xmlns:a16="http://schemas.microsoft.com/office/drawing/2014/main" id="{1EED81E3-21CF-7443-A1E4-F14F046B0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5350" y="5268913"/>
                  <a:ext cx="93663" cy="61912"/>
                </a:xfrm>
                <a:custGeom>
                  <a:avLst/>
                  <a:gdLst>
                    <a:gd name="T0" fmla="*/ 257 w 258"/>
                    <a:gd name="T1" fmla="*/ 87 h 174"/>
                    <a:gd name="T2" fmla="*/ 107 w 258"/>
                    <a:gd name="T3" fmla="*/ 0 h 174"/>
                    <a:gd name="T4" fmla="*/ 107 w 258"/>
                    <a:gd name="T5" fmla="*/ 63 h 174"/>
                    <a:gd name="T6" fmla="*/ 0 w 258"/>
                    <a:gd name="T7" fmla="*/ 63 h 174"/>
                    <a:gd name="T8" fmla="*/ 0 w 258"/>
                    <a:gd name="T9" fmla="*/ 108 h 174"/>
                    <a:gd name="T10" fmla="*/ 107 w 258"/>
                    <a:gd name="T11" fmla="*/ 108 h 174"/>
                    <a:gd name="T12" fmla="*/ 107 w 258"/>
                    <a:gd name="T13" fmla="*/ 173 h 174"/>
                    <a:gd name="T14" fmla="*/ 257 w 258"/>
                    <a:gd name="T15" fmla="*/ 87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257" y="87"/>
                      </a:moveTo>
                      <a:lnTo>
                        <a:pt x="107" y="0"/>
                      </a:lnTo>
                      <a:lnTo>
                        <a:pt x="107" y="63"/>
                      </a:lnTo>
                      <a:lnTo>
                        <a:pt x="0" y="63"/>
                      </a:lnTo>
                      <a:lnTo>
                        <a:pt x="0" y="108"/>
                      </a:lnTo>
                      <a:lnTo>
                        <a:pt x="107" y="108"/>
                      </a:lnTo>
                      <a:lnTo>
                        <a:pt x="107" y="173"/>
                      </a:lnTo>
                      <a:lnTo>
                        <a:pt x="257" y="87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4" name="Freeform 49">
                  <a:extLst>
                    <a:ext uri="{FF2B5EF4-FFF2-40B4-BE49-F238E27FC236}">
                      <a16:creationId xmlns:a16="http://schemas.microsoft.com/office/drawing/2014/main" id="{99EF4570-108D-5848-834A-2A794C168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0288" y="5268913"/>
                  <a:ext cx="93662" cy="61912"/>
                </a:xfrm>
                <a:custGeom>
                  <a:avLst/>
                  <a:gdLst>
                    <a:gd name="T0" fmla="*/ 152 w 258"/>
                    <a:gd name="T1" fmla="*/ 0 h 174"/>
                    <a:gd name="T2" fmla="*/ 0 w 258"/>
                    <a:gd name="T3" fmla="*/ 87 h 174"/>
                    <a:gd name="T4" fmla="*/ 152 w 258"/>
                    <a:gd name="T5" fmla="*/ 173 h 174"/>
                    <a:gd name="T6" fmla="*/ 152 w 258"/>
                    <a:gd name="T7" fmla="*/ 108 h 174"/>
                    <a:gd name="T8" fmla="*/ 257 w 258"/>
                    <a:gd name="T9" fmla="*/ 108 h 174"/>
                    <a:gd name="T10" fmla="*/ 257 w 258"/>
                    <a:gd name="T11" fmla="*/ 63 h 174"/>
                    <a:gd name="T12" fmla="*/ 152 w 258"/>
                    <a:gd name="T13" fmla="*/ 63 h 174"/>
                    <a:gd name="T14" fmla="*/ 152 w 258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152" y="0"/>
                      </a:moveTo>
                      <a:lnTo>
                        <a:pt x="0" y="87"/>
                      </a:lnTo>
                      <a:lnTo>
                        <a:pt x="152" y="173"/>
                      </a:lnTo>
                      <a:lnTo>
                        <a:pt x="152" y="108"/>
                      </a:lnTo>
                      <a:lnTo>
                        <a:pt x="257" y="108"/>
                      </a:lnTo>
                      <a:lnTo>
                        <a:pt x="257" y="63"/>
                      </a:lnTo>
                      <a:lnTo>
                        <a:pt x="152" y="63"/>
                      </a:lnTo>
                      <a:lnTo>
                        <a:pt x="152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" name="Freeform 50">
                  <a:extLst>
                    <a:ext uri="{FF2B5EF4-FFF2-40B4-BE49-F238E27FC236}">
                      <a16:creationId xmlns:a16="http://schemas.microsoft.com/office/drawing/2014/main" id="{2057717E-BE2D-2242-BA89-A2273B09A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5363" y="5524500"/>
                  <a:ext cx="23812" cy="19050"/>
                </a:xfrm>
                <a:custGeom>
                  <a:avLst/>
                  <a:gdLst>
                    <a:gd name="T0" fmla="*/ 52 w 66"/>
                    <a:gd name="T1" fmla="*/ 5 h 53"/>
                    <a:gd name="T2" fmla="*/ 26 w 66"/>
                    <a:gd name="T3" fmla="*/ 0 h 53"/>
                    <a:gd name="T4" fmla="*/ 0 w 66"/>
                    <a:gd name="T5" fmla="*/ 0 h 53"/>
                    <a:gd name="T6" fmla="*/ 0 w 66"/>
                    <a:gd name="T7" fmla="*/ 52 h 53"/>
                    <a:gd name="T8" fmla="*/ 34 w 66"/>
                    <a:gd name="T9" fmla="*/ 52 h 53"/>
                    <a:gd name="T10" fmla="*/ 55 w 66"/>
                    <a:gd name="T11" fmla="*/ 47 h 53"/>
                    <a:gd name="T12" fmla="*/ 65 w 66"/>
                    <a:gd name="T13" fmla="*/ 26 h 53"/>
                    <a:gd name="T14" fmla="*/ 52 w 66"/>
                    <a:gd name="T15" fmla="*/ 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53">
                      <a:moveTo>
                        <a:pt x="52" y="5"/>
                      </a:moveTo>
                      <a:cubicBezTo>
                        <a:pt x="47" y="0"/>
                        <a:pt x="39" y="0"/>
                        <a:pt x="26" y="0"/>
                      </a:cubicBez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34" y="52"/>
                      </a:lnTo>
                      <a:cubicBezTo>
                        <a:pt x="39" y="52"/>
                        <a:pt x="47" y="52"/>
                        <a:pt x="55" y="47"/>
                      </a:cubicBezTo>
                      <a:cubicBezTo>
                        <a:pt x="58" y="44"/>
                        <a:pt x="65" y="39"/>
                        <a:pt x="65" y="26"/>
                      </a:cubicBezTo>
                      <a:cubicBezTo>
                        <a:pt x="63" y="16"/>
                        <a:pt x="55" y="8"/>
                        <a:pt x="52" y="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6" name="Freeform 51">
                  <a:extLst>
                    <a:ext uri="{FF2B5EF4-FFF2-40B4-BE49-F238E27FC236}">
                      <a16:creationId xmlns:a16="http://schemas.microsoft.com/office/drawing/2014/main" id="{AC627B9A-4502-D146-B860-7A20C474D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3925" y="5526088"/>
                  <a:ext cx="28575" cy="47625"/>
                </a:xfrm>
                <a:custGeom>
                  <a:avLst/>
                  <a:gdLst>
                    <a:gd name="T0" fmla="*/ 42 w 80"/>
                    <a:gd name="T1" fmla="*/ 3 h 131"/>
                    <a:gd name="T2" fmla="*/ 0 w 80"/>
                    <a:gd name="T3" fmla="*/ 0 h 131"/>
                    <a:gd name="T4" fmla="*/ 0 w 80"/>
                    <a:gd name="T5" fmla="*/ 129 h 131"/>
                    <a:gd name="T6" fmla="*/ 16 w 80"/>
                    <a:gd name="T7" fmla="*/ 129 h 131"/>
                    <a:gd name="T8" fmla="*/ 61 w 80"/>
                    <a:gd name="T9" fmla="*/ 116 h 131"/>
                    <a:gd name="T10" fmla="*/ 79 w 80"/>
                    <a:gd name="T11" fmla="*/ 63 h 131"/>
                    <a:gd name="T12" fmla="*/ 42 w 80"/>
                    <a:gd name="T13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131">
                      <a:moveTo>
                        <a:pt x="42" y="3"/>
                      </a:moveTo>
                      <a:cubicBezTo>
                        <a:pt x="34" y="0"/>
                        <a:pt x="24" y="0"/>
                        <a:pt x="0" y="0"/>
                      </a:cubicBezTo>
                      <a:lnTo>
                        <a:pt x="0" y="129"/>
                      </a:lnTo>
                      <a:cubicBezTo>
                        <a:pt x="6" y="129"/>
                        <a:pt x="11" y="129"/>
                        <a:pt x="16" y="129"/>
                      </a:cubicBezTo>
                      <a:cubicBezTo>
                        <a:pt x="34" y="129"/>
                        <a:pt x="48" y="130"/>
                        <a:pt x="61" y="116"/>
                      </a:cubicBezTo>
                      <a:cubicBezTo>
                        <a:pt x="77" y="101"/>
                        <a:pt x="79" y="71"/>
                        <a:pt x="79" y="63"/>
                      </a:cubicBezTo>
                      <a:cubicBezTo>
                        <a:pt x="79" y="35"/>
                        <a:pt x="68" y="11"/>
                        <a:pt x="42" y="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7" name="Freeform 52">
                  <a:extLst>
                    <a:ext uri="{FF2B5EF4-FFF2-40B4-BE49-F238E27FC236}">
                      <a16:creationId xmlns:a16="http://schemas.microsoft.com/office/drawing/2014/main" id="{3F37DC2B-94DE-AF4B-8182-CC1CCFD505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0888" y="5080000"/>
                  <a:ext cx="515937" cy="563563"/>
                </a:xfrm>
                <a:custGeom>
                  <a:avLst/>
                  <a:gdLst>
                    <a:gd name="T0" fmla="*/ 1350 w 1432"/>
                    <a:gd name="T1" fmla="*/ 0 h 1564"/>
                    <a:gd name="T2" fmla="*/ 79 w 1432"/>
                    <a:gd name="T3" fmla="*/ 0 h 1564"/>
                    <a:gd name="T4" fmla="*/ 0 w 1432"/>
                    <a:gd name="T5" fmla="*/ 79 h 1564"/>
                    <a:gd name="T6" fmla="*/ 0 w 1432"/>
                    <a:gd name="T7" fmla="*/ 1484 h 1564"/>
                    <a:gd name="T8" fmla="*/ 79 w 1432"/>
                    <a:gd name="T9" fmla="*/ 1563 h 1564"/>
                    <a:gd name="T10" fmla="*/ 1350 w 1432"/>
                    <a:gd name="T11" fmla="*/ 1563 h 1564"/>
                    <a:gd name="T12" fmla="*/ 1429 w 1432"/>
                    <a:gd name="T13" fmla="*/ 1484 h 1564"/>
                    <a:gd name="T14" fmla="*/ 1429 w 1432"/>
                    <a:gd name="T15" fmla="*/ 79 h 1564"/>
                    <a:gd name="T16" fmla="*/ 1350 w 1432"/>
                    <a:gd name="T17" fmla="*/ 0 h 1564"/>
                    <a:gd name="T18" fmla="*/ 535 w 1432"/>
                    <a:gd name="T19" fmla="*/ 1395 h 1564"/>
                    <a:gd name="T20" fmla="*/ 501 w 1432"/>
                    <a:gd name="T21" fmla="*/ 1397 h 1564"/>
                    <a:gd name="T22" fmla="*/ 440 w 1432"/>
                    <a:gd name="T23" fmla="*/ 1397 h 1564"/>
                    <a:gd name="T24" fmla="*/ 440 w 1432"/>
                    <a:gd name="T25" fmla="*/ 1209 h 1564"/>
                    <a:gd name="T26" fmla="*/ 503 w 1432"/>
                    <a:gd name="T27" fmla="*/ 1209 h 1564"/>
                    <a:gd name="T28" fmla="*/ 569 w 1432"/>
                    <a:gd name="T29" fmla="*/ 1227 h 1564"/>
                    <a:gd name="T30" fmla="*/ 600 w 1432"/>
                    <a:gd name="T31" fmla="*/ 1303 h 1564"/>
                    <a:gd name="T32" fmla="*/ 535 w 1432"/>
                    <a:gd name="T33" fmla="*/ 1395 h 1564"/>
                    <a:gd name="T34" fmla="*/ 744 w 1432"/>
                    <a:gd name="T35" fmla="*/ 1397 h 1564"/>
                    <a:gd name="T36" fmla="*/ 734 w 1432"/>
                    <a:gd name="T37" fmla="*/ 1332 h 1564"/>
                    <a:gd name="T38" fmla="*/ 713 w 1432"/>
                    <a:gd name="T39" fmla="*/ 1321 h 1564"/>
                    <a:gd name="T40" fmla="*/ 679 w 1432"/>
                    <a:gd name="T41" fmla="*/ 1321 h 1564"/>
                    <a:gd name="T42" fmla="*/ 679 w 1432"/>
                    <a:gd name="T43" fmla="*/ 1397 h 1564"/>
                    <a:gd name="T44" fmla="*/ 637 w 1432"/>
                    <a:gd name="T45" fmla="*/ 1397 h 1564"/>
                    <a:gd name="T46" fmla="*/ 637 w 1432"/>
                    <a:gd name="T47" fmla="*/ 1206 h 1564"/>
                    <a:gd name="T48" fmla="*/ 710 w 1432"/>
                    <a:gd name="T49" fmla="*/ 1206 h 1564"/>
                    <a:gd name="T50" fmla="*/ 768 w 1432"/>
                    <a:gd name="T51" fmla="*/ 1219 h 1564"/>
                    <a:gd name="T52" fmla="*/ 784 w 1432"/>
                    <a:gd name="T53" fmla="*/ 1256 h 1564"/>
                    <a:gd name="T54" fmla="*/ 744 w 1432"/>
                    <a:gd name="T55" fmla="*/ 1303 h 1564"/>
                    <a:gd name="T56" fmla="*/ 779 w 1432"/>
                    <a:gd name="T57" fmla="*/ 1348 h 1564"/>
                    <a:gd name="T58" fmla="*/ 784 w 1432"/>
                    <a:gd name="T59" fmla="*/ 1384 h 1564"/>
                    <a:gd name="T60" fmla="*/ 789 w 1432"/>
                    <a:gd name="T61" fmla="*/ 1397 h 1564"/>
                    <a:gd name="T62" fmla="*/ 744 w 1432"/>
                    <a:gd name="T63" fmla="*/ 1397 h 1564"/>
                    <a:gd name="T64" fmla="*/ 870 w 1432"/>
                    <a:gd name="T65" fmla="*/ 1355 h 1564"/>
                    <a:gd name="T66" fmla="*/ 915 w 1432"/>
                    <a:gd name="T67" fmla="*/ 1371 h 1564"/>
                    <a:gd name="T68" fmla="*/ 946 w 1432"/>
                    <a:gd name="T69" fmla="*/ 1369 h 1564"/>
                    <a:gd name="T70" fmla="*/ 946 w 1432"/>
                    <a:gd name="T71" fmla="*/ 1327 h 1564"/>
                    <a:gd name="T72" fmla="*/ 910 w 1432"/>
                    <a:gd name="T73" fmla="*/ 1327 h 1564"/>
                    <a:gd name="T74" fmla="*/ 910 w 1432"/>
                    <a:gd name="T75" fmla="*/ 1295 h 1564"/>
                    <a:gd name="T76" fmla="*/ 988 w 1432"/>
                    <a:gd name="T77" fmla="*/ 1295 h 1564"/>
                    <a:gd name="T78" fmla="*/ 988 w 1432"/>
                    <a:gd name="T79" fmla="*/ 1389 h 1564"/>
                    <a:gd name="T80" fmla="*/ 917 w 1432"/>
                    <a:gd name="T81" fmla="*/ 1400 h 1564"/>
                    <a:gd name="T82" fmla="*/ 836 w 1432"/>
                    <a:gd name="T83" fmla="*/ 1374 h 1564"/>
                    <a:gd name="T84" fmla="*/ 810 w 1432"/>
                    <a:gd name="T85" fmla="*/ 1303 h 1564"/>
                    <a:gd name="T86" fmla="*/ 910 w 1432"/>
                    <a:gd name="T87" fmla="*/ 1201 h 1564"/>
                    <a:gd name="T88" fmla="*/ 975 w 1432"/>
                    <a:gd name="T89" fmla="*/ 1224 h 1564"/>
                    <a:gd name="T90" fmla="*/ 988 w 1432"/>
                    <a:gd name="T91" fmla="*/ 1264 h 1564"/>
                    <a:gd name="T92" fmla="*/ 946 w 1432"/>
                    <a:gd name="T93" fmla="*/ 1264 h 1564"/>
                    <a:gd name="T94" fmla="*/ 941 w 1432"/>
                    <a:gd name="T95" fmla="*/ 1245 h 1564"/>
                    <a:gd name="T96" fmla="*/ 910 w 1432"/>
                    <a:gd name="T97" fmla="*/ 1230 h 1564"/>
                    <a:gd name="T98" fmla="*/ 855 w 1432"/>
                    <a:gd name="T99" fmla="*/ 1303 h 1564"/>
                    <a:gd name="T100" fmla="*/ 870 w 1432"/>
                    <a:gd name="T101" fmla="*/ 1355 h 1564"/>
                    <a:gd name="T102" fmla="*/ 716 w 1432"/>
                    <a:gd name="T103" fmla="*/ 1030 h 1564"/>
                    <a:gd name="T104" fmla="*/ 296 w 1432"/>
                    <a:gd name="T105" fmla="*/ 611 h 1564"/>
                    <a:gd name="T106" fmla="*/ 716 w 1432"/>
                    <a:gd name="T107" fmla="*/ 191 h 1564"/>
                    <a:gd name="T108" fmla="*/ 1135 w 1432"/>
                    <a:gd name="T109" fmla="*/ 611 h 1564"/>
                    <a:gd name="T110" fmla="*/ 716 w 1432"/>
                    <a:gd name="T111" fmla="*/ 1030 h 1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2" h="1564">
                      <a:moveTo>
                        <a:pt x="1350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3"/>
                        <a:pt x="79" y="1563"/>
                      </a:cubicBezTo>
                      <a:lnTo>
                        <a:pt x="1350" y="1563"/>
                      </a:lnTo>
                      <a:cubicBezTo>
                        <a:pt x="1395" y="1563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5" y="0"/>
                        <a:pt x="1350" y="0"/>
                      </a:cubicBezTo>
                      <a:close/>
                      <a:moveTo>
                        <a:pt x="535" y="1395"/>
                      </a:moveTo>
                      <a:cubicBezTo>
                        <a:pt x="527" y="1395"/>
                        <a:pt x="519" y="1397"/>
                        <a:pt x="501" y="1397"/>
                      </a:cubicBezTo>
                      <a:lnTo>
                        <a:pt x="440" y="1397"/>
                      </a:lnTo>
                      <a:lnTo>
                        <a:pt x="440" y="1209"/>
                      </a:lnTo>
                      <a:lnTo>
                        <a:pt x="503" y="1209"/>
                      </a:lnTo>
                      <a:cubicBezTo>
                        <a:pt x="514" y="1209"/>
                        <a:pt x="546" y="1209"/>
                        <a:pt x="569" y="1227"/>
                      </a:cubicBezTo>
                      <a:cubicBezTo>
                        <a:pt x="593" y="1245"/>
                        <a:pt x="600" y="1274"/>
                        <a:pt x="600" y="1303"/>
                      </a:cubicBezTo>
                      <a:cubicBezTo>
                        <a:pt x="603" y="1358"/>
                        <a:pt x="571" y="1389"/>
                        <a:pt x="535" y="1395"/>
                      </a:cubicBezTo>
                      <a:close/>
                      <a:moveTo>
                        <a:pt x="744" y="1397"/>
                      </a:moveTo>
                      <a:cubicBezTo>
                        <a:pt x="742" y="1387"/>
                        <a:pt x="737" y="1340"/>
                        <a:pt x="734" y="1332"/>
                      </a:cubicBezTo>
                      <a:cubicBezTo>
                        <a:pt x="731" y="1321"/>
                        <a:pt x="721" y="1321"/>
                        <a:pt x="713" y="1321"/>
                      </a:cubicBezTo>
                      <a:lnTo>
                        <a:pt x="679" y="1321"/>
                      </a:lnTo>
                      <a:lnTo>
                        <a:pt x="679" y="1397"/>
                      </a:lnTo>
                      <a:lnTo>
                        <a:pt x="637" y="1397"/>
                      </a:lnTo>
                      <a:lnTo>
                        <a:pt x="637" y="1206"/>
                      </a:lnTo>
                      <a:lnTo>
                        <a:pt x="710" y="1206"/>
                      </a:lnTo>
                      <a:cubicBezTo>
                        <a:pt x="731" y="1206"/>
                        <a:pt x="752" y="1206"/>
                        <a:pt x="768" y="1219"/>
                      </a:cubicBezTo>
                      <a:cubicBezTo>
                        <a:pt x="781" y="1230"/>
                        <a:pt x="784" y="1243"/>
                        <a:pt x="784" y="1256"/>
                      </a:cubicBezTo>
                      <a:cubicBezTo>
                        <a:pt x="784" y="1292"/>
                        <a:pt x="752" y="1300"/>
                        <a:pt x="744" y="1303"/>
                      </a:cubicBezTo>
                      <a:cubicBezTo>
                        <a:pt x="773" y="1306"/>
                        <a:pt x="776" y="1321"/>
                        <a:pt x="779" y="1348"/>
                      </a:cubicBezTo>
                      <a:cubicBezTo>
                        <a:pt x="781" y="1371"/>
                        <a:pt x="784" y="1379"/>
                        <a:pt x="784" y="1384"/>
                      </a:cubicBezTo>
                      <a:cubicBezTo>
                        <a:pt x="786" y="1392"/>
                        <a:pt x="786" y="1395"/>
                        <a:pt x="789" y="1397"/>
                      </a:cubicBezTo>
                      <a:lnTo>
                        <a:pt x="744" y="1397"/>
                      </a:lnTo>
                      <a:close/>
                      <a:moveTo>
                        <a:pt x="870" y="1355"/>
                      </a:moveTo>
                      <a:cubicBezTo>
                        <a:pt x="881" y="1366"/>
                        <a:pt x="891" y="1371"/>
                        <a:pt x="915" y="1371"/>
                      </a:cubicBezTo>
                      <a:cubicBezTo>
                        <a:pt x="936" y="1371"/>
                        <a:pt x="941" y="1369"/>
                        <a:pt x="946" y="1369"/>
                      </a:cubicBezTo>
                      <a:lnTo>
                        <a:pt x="946" y="1327"/>
                      </a:lnTo>
                      <a:lnTo>
                        <a:pt x="910" y="1327"/>
                      </a:lnTo>
                      <a:lnTo>
                        <a:pt x="910" y="1295"/>
                      </a:lnTo>
                      <a:lnTo>
                        <a:pt x="988" y="1295"/>
                      </a:lnTo>
                      <a:lnTo>
                        <a:pt x="988" y="1389"/>
                      </a:lnTo>
                      <a:cubicBezTo>
                        <a:pt x="975" y="1392"/>
                        <a:pt x="957" y="1400"/>
                        <a:pt x="917" y="1400"/>
                      </a:cubicBezTo>
                      <a:cubicBezTo>
                        <a:pt x="873" y="1400"/>
                        <a:pt x="852" y="1390"/>
                        <a:pt x="836" y="1374"/>
                      </a:cubicBezTo>
                      <a:cubicBezTo>
                        <a:pt x="815" y="1354"/>
                        <a:pt x="810" y="1324"/>
                        <a:pt x="810" y="1303"/>
                      </a:cubicBezTo>
                      <a:cubicBezTo>
                        <a:pt x="810" y="1235"/>
                        <a:pt x="852" y="1201"/>
                        <a:pt x="910" y="1201"/>
                      </a:cubicBezTo>
                      <a:cubicBezTo>
                        <a:pt x="933" y="1201"/>
                        <a:pt x="959" y="1209"/>
                        <a:pt x="975" y="1224"/>
                      </a:cubicBezTo>
                      <a:cubicBezTo>
                        <a:pt x="988" y="1240"/>
                        <a:pt x="988" y="1253"/>
                        <a:pt x="988" y="1264"/>
                      </a:cubicBezTo>
                      <a:lnTo>
                        <a:pt x="946" y="1264"/>
                      </a:lnTo>
                      <a:cubicBezTo>
                        <a:pt x="946" y="1258"/>
                        <a:pt x="946" y="1251"/>
                        <a:pt x="941" y="1245"/>
                      </a:cubicBezTo>
                      <a:cubicBezTo>
                        <a:pt x="933" y="1232"/>
                        <a:pt x="917" y="1230"/>
                        <a:pt x="910" y="1230"/>
                      </a:cubicBezTo>
                      <a:cubicBezTo>
                        <a:pt x="862" y="1230"/>
                        <a:pt x="855" y="1272"/>
                        <a:pt x="855" y="1303"/>
                      </a:cubicBezTo>
                      <a:cubicBezTo>
                        <a:pt x="855" y="1316"/>
                        <a:pt x="855" y="1340"/>
                        <a:pt x="870" y="1355"/>
                      </a:cubicBezTo>
                      <a:close/>
                      <a:moveTo>
                        <a:pt x="716" y="1030"/>
                      </a:moveTo>
                      <a:cubicBezTo>
                        <a:pt x="485" y="1030"/>
                        <a:pt x="296" y="842"/>
                        <a:pt x="296" y="611"/>
                      </a:cubicBezTo>
                      <a:cubicBezTo>
                        <a:pt x="296" y="380"/>
                        <a:pt x="485" y="191"/>
                        <a:pt x="716" y="191"/>
                      </a:cubicBezTo>
                      <a:cubicBezTo>
                        <a:pt x="946" y="191"/>
                        <a:pt x="1135" y="380"/>
                        <a:pt x="1135" y="611"/>
                      </a:cubicBezTo>
                      <a:cubicBezTo>
                        <a:pt x="1132" y="842"/>
                        <a:pt x="946" y="1030"/>
                        <a:pt x="716" y="103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88" name="Straight Connector 423">
            <a:extLst>
              <a:ext uri="{FF2B5EF4-FFF2-40B4-BE49-F238E27FC236}">
                <a16:creationId xmlns:a16="http://schemas.microsoft.com/office/drawing/2014/main" id="{94BF15A7-890D-214E-A10D-0A83BCA01B25}"/>
              </a:ext>
            </a:extLst>
          </p:cNvPr>
          <p:cNvCxnSpPr>
            <a:cxnSpLocks/>
            <a:stCxn id="589" idx="3"/>
            <a:endCxn id="576" idx="7"/>
          </p:cNvCxnSpPr>
          <p:nvPr/>
        </p:nvCxnSpPr>
        <p:spPr>
          <a:xfrm>
            <a:off x="8215518" y="6081381"/>
            <a:ext cx="655448" cy="76143"/>
          </a:xfrm>
          <a:prstGeom prst="line">
            <a:avLst/>
          </a:prstGeom>
          <a:ln w="12700">
            <a:solidFill>
              <a:srgbClr val="FF0000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Rectangle 429">
            <a:extLst>
              <a:ext uri="{FF2B5EF4-FFF2-40B4-BE49-F238E27FC236}">
                <a16:creationId xmlns:a16="http://schemas.microsoft.com/office/drawing/2014/main" id="{3FB96CAB-E21D-BD47-A9AB-8E7E80350760}"/>
              </a:ext>
            </a:extLst>
          </p:cNvPr>
          <p:cNvSpPr/>
          <p:nvPr/>
        </p:nvSpPr>
        <p:spPr>
          <a:xfrm>
            <a:off x="7351499" y="6012131"/>
            <a:ext cx="864019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/>
              <a:t>Equinix/</a:t>
            </a:r>
            <a:r>
              <a:rPr lang="en-US" sz="900" dirty="0" err="1"/>
              <a:t>Ascenty</a:t>
            </a:r>
            <a:endParaRPr lang="en-US" sz="900" dirty="0"/>
          </a:p>
        </p:txBody>
      </p: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1F36419D-D027-DE48-86B4-D18816F4FB20}"/>
              </a:ext>
            </a:extLst>
          </p:cNvPr>
          <p:cNvCxnSpPr>
            <a:stCxn id="503" idx="0"/>
            <a:endCxn id="564" idx="2"/>
          </p:cNvCxnSpPr>
          <p:nvPr/>
        </p:nvCxnSpPr>
        <p:spPr>
          <a:xfrm rot="5400000" flipH="1" flipV="1">
            <a:off x="6714370" y="499756"/>
            <a:ext cx="363516" cy="231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" name="Rectangle 589">
            <a:extLst>
              <a:ext uri="{FF2B5EF4-FFF2-40B4-BE49-F238E27FC236}">
                <a16:creationId xmlns:a16="http://schemas.microsoft.com/office/drawing/2014/main" id="{D03EC133-DB79-8C49-971B-D741A3D3B0A3}"/>
              </a:ext>
            </a:extLst>
          </p:cNvPr>
          <p:cNvSpPr/>
          <p:nvPr/>
        </p:nvSpPr>
        <p:spPr>
          <a:xfrm>
            <a:off x="9715088" y="6337112"/>
            <a:ext cx="835274" cy="30739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2"/>
                </a:solidFill>
              </a:rPr>
              <a:t>3rd </a:t>
            </a:r>
            <a:r>
              <a:rPr lang="pt-BR" sz="1100" dirty="0" err="1">
                <a:solidFill>
                  <a:schemeClr val="tx2"/>
                </a:solidFill>
              </a:rPr>
              <a:t>part</a:t>
            </a:r>
            <a:endParaRPr lang="pt-BR" sz="1100" dirty="0">
              <a:solidFill>
                <a:schemeClr val="tx2"/>
              </a:solidFill>
            </a:endParaRPr>
          </a:p>
          <a:p>
            <a:pPr algn="ctr"/>
            <a:r>
              <a:rPr lang="pt-BR" sz="1100" dirty="0">
                <a:solidFill>
                  <a:schemeClr val="tx2"/>
                </a:solidFill>
              </a:rPr>
              <a:t>SaaS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A72D2654-EC13-CA49-B364-6561891596F8}"/>
              </a:ext>
            </a:extLst>
          </p:cNvPr>
          <p:cNvSpPr/>
          <p:nvPr/>
        </p:nvSpPr>
        <p:spPr>
          <a:xfrm>
            <a:off x="5119944" y="4227334"/>
            <a:ext cx="2530654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Oracle SaaS</a:t>
            </a:r>
          </a:p>
          <a:p>
            <a:pPr algn="ctr"/>
            <a:r>
              <a:rPr lang="en-US" sz="1100" dirty="0"/>
              <a:t>HCM, ERP Cloud</a:t>
            </a:r>
            <a:r>
              <a:rPr lang="en-US" sz="1100"/>
              <a:t>, Cx</a:t>
            </a:r>
            <a:r>
              <a:rPr lang="en-US" sz="1100" dirty="0"/>
              <a:t>, Responsys</a:t>
            </a:r>
            <a:endParaRPr lang="en-BR" sz="1100" dirty="0"/>
          </a:p>
        </p:txBody>
      </p: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0F14ADFB-5803-9B48-83D4-7E68563629CA}"/>
              </a:ext>
            </a:extLst>
          </p:cNvPr>
          <p:cNvCxnSpPr>
            <a:cxnSpLocks/>
            <a:stCxn id="520" idx="3"/>
            <a:endCxn id="504" idx="3"/>
          </p:cNvCxnSpPr>
          <p:nvPr/>
        </p:nvCxnSpPr>
        <p:spPr>
          <a:xfrm>
            <a:off x="7624575" y="2962445"/>
            <a:ext cx="26023" cy="734071"/>
          </a:xfrm>
          <a:prstGeom prst="bentConnector3">
            <a:avLst>
              <a:gd name="adj1" fmla="val 978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79FFDD5C-55D3-A64F-8C02-521C85DF9D9D}"/>
              </a:ext>
            </a:extLst>
          </p:cNvPr>
          <p:cNvCxnSpPr>
            <a:stCxn id="592" idx="0"/>
            <a:endCxn id="504" idx="2"/>
          </p:cNvCxnSpPr>
          <p:nvPr/>
        </p:nvCxnSpPr>
        <p:spPr>
          <a:xfrm rot="16200000" flipV="1">
            <a:off x="6318190" y="4160253"/>
            <a:ext cx="130963" cy="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CC80F5-4E98-A14C-9181-46E5ED0A4949}"/>
              </a:ext>
            </a:extLst>
          </p:cNvPr>
          <p:cNvSpPr/>
          <p:nvPr/>
        </p:nvSpPr>
        <p:spPr>
          <a:xfrm>
            <a:off x="9860232" y="4016563"/>
            <a:ext cx="816399" cy="635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Logging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4286E0F-0331-DB46-AC62-33E9F9FE5E75}"/>
              </a:ext>
            </a:extLst>
          </p:cNvPr>
          <p:cNvCxnSpPr>
            <a:stCxn id="522" idx="0"/>
            <a:endCxn id="106" idx="2"/>
          </p:cNvCxnSpPr>
          <p:nvPr/>
        </p:nvCxnSpPr>
        <p:spPr>
          <a:xfrm rot="5400000" flipH="1" flipV="1">
            <a:off x="9993450" y="4790839"/>
            <a:ext cx="414258" cy="1357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5226A74-0708-3541-AF3B-F55823ACD721}"/>
              </a:ext>
            </a:extLst>
          </p:cNvPr>
          <p:cNvCxnSpPr>
            <a:stCxn id="505" idx="3"/>
            <a:endCxn id="106" idx="0"/>
          </p:cNvCxnSpPr>
          <p:nvPr/>
        </p:nvCxnSpPr>
        <p:spPr>
          <a:xfrm>
            <a:off x="9893016" y="2523938"/>
            <a:ext cx="375416" cy="1492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B61E1AA-A2FD-3943-BF92-B4647DE8477E}"/>
              </a:ext>
            </a:extLst>
          </p:cNvPr>
          <p:cNvSpPr/>
          <p:nvPr/>
        </p:nvSpPr>
        <p:spPr>
          <a:xfrm>
            <a:off x="7712940" y="1836023"/>
            <a:ext cx="2963691" cy="2954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APM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B944A7A-7083-8948-B485-A26F5ED74433}"/>
              </a:ext>
            </a:extLst>
          </p:cNvPr>
          <p:cNvCxnSpPr>
            <a:stCxn id="524" idx="0"/>
            <a:endCxn id="106" idx="2"/>
          </p:cNvCxnSpPr>
          <p:nvPr/>
        </p:nvCxnSpPr>
        <p:spPr>
          <a:xfrm rot="5400000" flipH="1" flipV="1">
            <a:off x="9403149" y="4210890"/>
            <a:ext cx="424609" cy="1305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AEAF4A2-AEB0-A946-8D73-F6F8334EF371}"/>
              </a:ext>
            </a:extLst>
          </p:cNvPr>
          <p:cNvCxnSpPr>
            <a:stCxn id="507" idx="2"/>
            <a:endCxn id="106" idx="1"/>
          </p:cNvCxnSpPr>
          <p:nvPr/>
        </p:nvCxnSpPr>
        <p:spPr>
          <a:xfrm rot="16200000" flipH="1">
            <a:off x="9355787" y="3829617"/>
            <a:ext cx="633475" cy="3754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5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2DC4E-AF2B-7B4E-A0CC-BFF03FA9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6" y="-31125"/>
            <a:ext cx="9887834" cy="844095"/>
          </a:xfrm>
        </p:spPr>
        <p:txBody>
          <a:bodyPr/>
          <a:lstStyle/>
          <a:p>
            <a:r>
              <a:rPr lang="en-BR" dirty="0"/>
              <a:t>Logging para o micro-serviço de Consulta a CEP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A45C3-D78E-084F-B327-4DEFB3A76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B3453-BA6F-E94D-959E-80BF5EAE0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AEE37-1D61-B149-80F9-8D7DE4B73B47}"/>
              </a:ext>
            </a:extLst>
          </p:cNvPr>
          <p:cNvSpPr/>
          <p:nvPr/>
        </p:nvSpPr>
        <p:spPr>
          <a:xfrm>
            <a:off x="4141982" y="1570147"/>
            <a:ext cx="6665030" cy="4073180"/>
          </a:xfrm>
          <a:prstGeom prst="rect">
            <a:avLst/>
          </a:prstGeom>
          <a:noFill/>
          <a:ln w="19050" cmpd="sng">
            <a:solidFill>
              <a:schemeClr val="accent3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573E5-2E65-6047-9255-593751DF0FBC}"/>
              </a:ext>
            </a:extLst>
          </p:cNvPr>
          <p:cNvSpPr/>
          <p:nvPr/>
        </p:nvSpPr>
        <p:spPr>
          <a:xfrm>
            <a:off x="3918857" y="1045028"/>
            <a:ext cx="7742712" cy="5118265"/>
          </a:xfrm>
          <a:prstGeom prst="rect">
            <a:avLst/>
          </a:prstGeom>
          <a:noFill/>
          <a:ln w="19050">
            <a:solidFill>
              <a:srgbClr val="5F5F5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r">
              <a:lnSpc>
                <a:spcPct val="90000"/>
              </a:lnSpc>
            </a:pPr>
            <a:r>
              <a:rPr lang="en-US" sz="1100" dirty="0">
                <a:solidFill>
                  <a:srgbClr val="5F5F5F"/>
                </a:solidFill>
              </a:rPr>
              <a:t>OCI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73603-60EF-7140-8645-0EDF4CE79BDE}"/>
              </a:ext>
            </a:extLst>
          </p:cNvPr>
          <p:cNvSpPr/>
          <p:nvPr/>
        </p:nvSpPr>
        <p:spPr>
          <a:xfrm>
            <a:off x="3974152" y="1299720"/>
            <a:ext cx="7187920" cy="459234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b="1" dirty="0">
                <a:solidFill>
                  <a:srgbClr val="5F5F5F"/>
                </a:solidFill>
              </a:rPr>
              <a:t>Availability Domain</a:t>
            </a:r>
          </a:p>
        </p:txBody>
      </p:sp>
      <p:sp>
        <p:nvSpPr>
          <p:cNvPr id="13" name="Espaço Reservado para Número de Slide 2">
            <a:extLst>
              <a:ext uri="{FF2B5EF4-FFF2-40B4-BE49-F238E27FC236}">
                <a16:creationId xmlns:a16="http://schemas.microsoft.com/office/drawing/2014/main" id="{250F54C0-3447-7F48-BF53-6C6D064C2ED7}"/>
              </a:ext>
            </a:extLst>
          </p:cNvPr>
          <p:cNvSpPr txBox="1">
            <a:spLocks/>
          </p:cNvSpPr>
          <p:nvPr/>
        </p:nvSpPr>
        <p:spPr>
          <a:xfrm>
            <a:off x="877331" y="6424268"/>
            <a:ext cx="250428" cy="3651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FA18BE-B9B2-4994-8F6C-B8842939118B}" type="slidenum">
              <a:rPr lang="pt-BR" sz="100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/>
              <a:t>8</a:t>
            </a:fld>
            <a:endParaRPr lang="pt-BR" sz="1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5392482-4CF2-FE48-9E5D-4DB7EC21C9AF}"/>
              </a:ext>
            </a:extLst>
          </p:cNvPr>
          <p:cNvSpPr txBox="1">
            <a:spLocks/>
          </p:cNvSpPr>
          <p:nvPr/>
        </p:nvSpPr>
        <p:spPr>
          <a:xfrm>
            <a:off x="1895823" y="6432964"/>
            <a:ext cx="1994938" cy="3645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Copyright © 2020, Oracle and/or its affiliates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20808-4D64-D94C-ABD1-1A85B94ABD3E}"/>
              </a:ext>
            </a:extLst>
          </p:cNvPr>
          <p:cNvSpPr/>
          <p:nvPr/>
        </p:nvSpPr>
        <p:spPr>
          <a:xfrm>
            <a:off x="4008466" y="3353355"/>
            <a:ext cx="582945" cy="1107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FB5CEF-97C2-734A-93AE-E473AC8CA605}"/>
              </a:ext>
            </a:extLst>
          </p:cNvPr>
          <p:cNvGrpSpPr/>
          <p:nvPr/>
        </p:nvGrpSpPr>
        <p:grpSpPr>
          <a:xfrm>
            <a:off x="3890761" y="3297201"/>
            <a:ext cx="805942" cy="1171551"/>
            <a:chOff x="2558095" y="2625219"/>
            <a:chExt cx="805942" cy="117155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231954-60E5-954B-B583-BC3CF737DCBA}"/>
                </a:ext>
              </a:extLst>
            </p:cNvPr>
            <p:cNvGrpSpPr/>
            <p:nvPr/>
          </p:nvGrpSpPr>
          <p:grpSpPr>
            <a:xfrm>
              <a:off x="2681212" y="2625219"/>
              <a:ext cx="582945" cy="635162"/>
              <a:chOff x="2681212" y="2882206"/>
              <a:chExt cx="582945" cy="63516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DF9D67-5053-B54C-83CD-52DB864FA7C1}"/>
                  </a:ext>
                </a:extLst>
              </p:cNvPr>
              <p:cNvSpPr/>
              <p:nvPr/>
            </p:nvSpPr>
            <p:spPr>
              <a:xfrm>
                <a:off x="2681212" y="2882206"/>
                <a:ext cx="582945" cy="6351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7D5C30-0233-7A44-85F5-39C8A3A5E7C0}"/>
                  </a:ext>
                </a:extLst>
              </p:cNvPr>
              <p:cNvGrpSpPr/>
              <p:nvPr/>
            </p:nvGrpSpPr>
            <p:grpSpPr>
              <a:xfrm>
                <a:off x="2764251" y="2955081"/>
                <a:ext cx="426432" cy="465796"/>
                <a:chOff x="5830888" y="5080000"/>
                <a:chExt cx="515937" cy="563563"/>
              </a:xfrm>
            </p:grpSpPr>
            <p:sp>
              <p:nvSpPr>
                <p:cNvPr id="21" name="Freeform 47">
                  <a:extLst>
                    <a:ext uri="{FF2B5EF4-FFF2-40B4-BE49-F238E27FC236}">
                      <a16:creationId xmlns:a16="http://schemas.microsoft.com/office/drawing/2014/main" id="{71004FBF-EB62-1D44-B52E-83D735A7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7900" y="5189538"/>
                  <a:ext cx="61913" cy="222250"/>
                </a:xfrm>
                <a:custGeom>
                  <a:avLst/>
                  <a:gdLst>
                    <a:gd name="T0" fmla="*/ 107 w 174"/>
                    <a:gd name="T1" fmla="*/ 152 h 617"/>
                    <a:gd name="T2" fmla="*/ 173 w 174"/>
                    <a:gd name="T3" fmla="*/ 152 h 617"/>
                    <a:gd name="T4" fmla="*/ 86 w 174"/>
                    <a:gd name="T5" fmla="*/ 0 h 617"/>
                    <a:gd name="T6" fmla="*/ 0 w 174"/>
                    <a:gd name="T7" fmla="*/ 152 h 617"/>
                    <a:gd name="T8" fmla="*/ 65 w 174"/>
                    <a:gd name="T9" fmla="*/ 152 h 617"/>
                    <a:gd name="T10" fmla="*/ 65 w 174"/>
                    <a:gd name="T11" fmla="*/ 466 h 617"/>
                    <a:gd name="T12" fmla="*/ 0 w 174"/>
                    <a:gd name="T13" fmla="*/ 466 h 617"/>
                    <a:gd name="T14" fmla="*/ 86 w 174"/>
                    <a:gd name="T15" fmla="*/ 616 h 617"/>
                    <a:gd name="T16" fmla="*/ 173 w 174"/>
                    <a:gd name="T17" fmla="*/ 466 h 617"/>
                    <a:gd name="T18" fmla="*/ 107 w 174"/>
                    <a:gd name="T19" fmla="*/ 466 h 617"/>
                    <a:gd name="T20" fmla="*/ 107 w 174"/>
                    <a:gd name="T21" fmla="*/ 152 h 6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617">
                      <a:moveTo>
                        <a:pt x="107" y="152"/>
                      </a:moveTo>
                      <a:lnTo>
                        <a:pt x="173" y="152"/>
                      </a:lnTo>
                      <a:lnTo>
                        <a:pt x="86" y="0"/>
                      </a:lnTo>
                      <a:lnTo>
                        <a:pt x="0" y="152"/>
                      </a:lnTo>
                      <a:lnTo>
                        <a:pt x="65" y="152"/>
                      </a:lnTo>
                      <a:lnTo>
                        <a:pt x="65" y="466"/>
                      </a:lnTo>
                      <a:lnTo>
                        <a:pt x="0" y="466"/>
                      </a:lnTo>
                      <a:lnTo>
                        <a:pt x="86" y="616"/>
                      </a:lnTo>
                      <a:lnTo>
                        <a:pt x="173" y="466"/>
                      </a:lnTo>
                      <a:lnTo>
                        <a:pt x="107" y="466"/>
                      </a:lnTo>
                      <a:lnTo>
                        <a:pt x="107" y="152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2" name="Freeform 48">
                  <a:extLst>
                    <a:ext uri="{FF2B5EF4-FFF2-40B4-BE49-F238E27FC236}">
                      <a16:creationId xmlns:a16="http://schemas.microsoft.com/office/drawing/2014/main" id="{060D36D4-98C2-434B-B9E2-6DBC27A6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5350" y="5268913"/>
                  <a:ext cx="93663" cy="61912"/>
                </a:xfrm>
                <a:custGeom>
                  <a:avLst/>
                  <a:gdLst>
                    <a:gd name="T0" fmla="*/ 257 w 258"/>
                    <a:gd name="T1" fmla="*/ 87 h 174"/>
                    <a:gd name="T2" fmla="*/ 107 w 258"/>
                    <a:gd name="T3" fmla="*/ 0 h 174"/>
                    <a:gd name="T4" fmla="*/ 107 w 258"/>
                    <a:gd name="T5" fmla="*/ 63 h 174"/>
                    <a:gd name="T6" fmla="*/ 0 w 258"/>
                    <a:gd name="T7" fmla="*/ 63 h 174"/>
                    <a:gd name="T8" fmla="*/ 0 w 258"/>
                    <a:gd name="T9" fmla="*/ 108 h 174"/>
                    <a:gd name="T10" fmla="*/ 107 w 258"/>
                    <a:gd name="T11" fmla="*/ 108 h 174"/>
                    <a:gd name="T12" fmla="*/ 107 w 258"/>
                    <a:gd name="T13" fmla="*/ 173 h 174"/>
                    <a:gd name="T14" fmla="*/ 257 w 258"/>
                    <a:gd name="T15" fmla="*/ 87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257" y="87"/>
                      </a:moveTo>
                      <a:lnTo>
                        <a:pt x="107" y="0"/>
                      </a:lnTo>
                      <a:lnTo>
                        <a:pt x="107" y="63"/>
                      </a:lnTo>
                      <a:lnTo>
                        <a:pt x="0" y="63"/>
                      </a:lnTo>
                      <a:lnTo>
                        <a:pt x="0" y="108"/>
                      </a:lnTo>
                      <a:lnTo>
                        <a:pt x="107" y="108"/>
                      </a:lnTo>
                      <a:lnTo>
                        <a:pt x="107" y="173"/>
                      </a:lnTo>
                      <a:lnTo>
                        <a:pt x="257" y="87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3" name="Freeform 49">
                  <a:extLst>
                    <a:ext uri="{FF2B5EF4-FFF2-40B4-BE49-F238E27FC236}">
                      <a16:creationId xmlns:a16="http://schemas.microsoft.com/office/drawing/2014/main" id="{17E2444B-25EB-6844-AF9A-6D966F9ED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0288" y="5268913"/>
                  <a:ext cx="93662" cy="61912"/>
                </a:xfrm>
                <a:custGeom>
                  <a:avLst/>
                  <a:gdLst>
                    <a:gd name="T0" fmla="*/ 152 w 258"/>
                    <a:gd name="T1" fmla="*/ 0 h 174"/>
                    <a:gd name="T2" fmla="*/ 0 w 258"/>
                    <a:gd name="T3" fmla="*/ 87 h 174"/>
                    <a:gd name="T4" fmla="*/ 152 w 258"/>
                    <a:gd name="T5" fmla="*/ 173 h 174"/>
                    <a:gd name="T6" fmla="*/ 152 w 258"/>
                    <a:gd name="T7" fmla="*/ 108 h 174"/>
                    <a:gd name="T8" fmla="*/ 257 w 258"/>
                    <a:gd name="T9" fmla="*/ 108 h 174"/>
                    <a:gd name="T10" fmla="*/ 257 w 258"/>
                    <a:gd name="T11" fmla="*/ 63 h 174"/>
                    <a:gd name="T12" fmla="*/ 152 w 258"/>
                    <a:gd name="T13" fmla="*/ 63 h 174"/>
                    <a:gd name="T14" fmla="*/ 152 w 258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152" y="0"/>
                      </a:moveTo>
                      <a:lnTo>
                        <a:pt x="0" y="87"/>
                      </a:lnTo>
                      <a:lnTo>
                        <a:pt x="152" y="173"/>
                      </a:lnTo>
                      <a:lnTo>
                        <a:pt x="152" y="108"/>
                      </a:lnTo>
                      <a:lnTo>
                        <a:pt x="257" y="108"/>
                      </a:lnTo>
                      <a:lnTo>
                        <a:pt x="257" y="63"/>
                      </a:lnTo>
                      <a:lnTo>
                        <a:pt x="152" y="63"/>
                      </a:lnTo>
                      <a:lnTo>
                        <a:pt x="152" y="0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4" name="Freeform 50">
                  <a:extLst>
                    <a:ext uri="{FF2B5EF4-FFF2-40B4-BE49-F238E27FC236}">
                      <a16:creationId xmlns:a16="http://schemas.microsoft.com/office/drawing/2014/main" id="{32BA8A09-BB5B-ED43-A5A0-3E252F1F1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5363" y="5524500"/>
                  <a:ext cx="23812" cy="19050"/>
                </a:xfrm>
                <a:custGeom>
                  <a:avLst/>
                  <a:gdLst>
                    <a:gd name="T0" fmla="*/ 52 w 66"/>
                    <a:gd name="T1" fmla="*/ 5 h 53"/>
                    <a:gd name="T2" fmla="*/ 26 w 66"/>
                    <a:gd name="T3" fmla="*/ 0 h 53"/>
                    <a:gd name="T4" fmla="*/ 0 w 66"/>
                    <a:gd name="T5" fmla="*/ 0 h 53"/>
                    <a:gd name="T6" fmla="*/ 0 w 66"/>
                    <a:gd name="T7" fmla="*/ 52 h 53"/>
                    <a:gd name="T8" fmla="*/ 34 w 66"/>
                    <a:gd name="T9" fmla="*/ 52 h 53"/>
                    <a:gd name="T10" fmla="*/ 55 w 66"/>
                    <a:gd name="T11" fmla="*/ 47 h 53"/>
                    <a:gd name="T12" fmla="*/ 65 w 66"/>
                    <a:gd name="T13" fmla="*/ 26 h 53"/>
                    <a:gd name="T14" fmla="*/ 52 w 66"/>
                    <a:gd name="T15" fmla="*/ 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53">
                      <a:moveTo>
                        <a:pt x="52" y="5"/>
                      </a:moveTo>
                      <a:cubicBezTo>
                        <a:pt x="47" y="0"/>
                        <a:pt x="39" y="0"/>
                        <a:pt x="26" y="0"/>
                      </a:cubicBez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34" y="52"/>
                      </a:lnTo>
                      <a:cubicBezTo>
                        <a:pt x="39" y="52"/>
                        <a:pt x="47" y="52"/>
                        <a:pt x="55" y="47"/>
                      </a:cubicBezTo>
                      <a:cubicBezTo>
                        <a:pt x="58" y="44"/>
                        <a:pt x="65" y="39"/>
                        <a:pt x="65" y="26"/>
                      </a:cubicBezTo>
                      <a:cubicBezTo>
                        <a:pt x="63" y="16"/>
                        <a:pt x="55" y="8"/>
                        <a:pt x="52" y="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5" name="Freeform 51">
                  <a:extLst>
                    <a:ext uri="{FF2B5EF4-FFF2-40B4-BE49-F238E27FC236}">
                      <a16:creationId xmlns:a16="http://schemas.microsoft.com/office/drawing/2014/main" id="{3DD6DBA0-243E-6D41-93FF-6BABF0D52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3925" y="5526088"/>
                  <a:ext cx="28575" cy="47625"/>
                </a:xfrm>
                <a:custGeom>
                  <a:avLst/>
                  <a:gdLst>
                    <a:gd name="T0" fmla="*/ 42 w 80"/>
                    <a:gd name="T1" fmla="*/ 3 h 131"/>
                    <a:gd name="T2" fmla="*/ 0 w 80"/>
                    <a:gd name="T3" fmla="*/ 0 h 131"/>
                    <a:gd name="T4" fmla="*/ 0 w 80"/>
                    <a:gd name="T5" fmla="*/ 129 h 131"/>
                    <a:gd name="T6" fmla="*/ 16 w 80"/>
                    <a:gd name="T7" fmla="*/ 129 h 131"/>
                    <a:gd name="T8" fmla="*/ 61 w 80"/>
                    <a:gd name="T9" fmla="*/ 116 h 131"/>
                    <a:gd name="T10" fmla="*/ 79 w 80"/>
                    <a:gd name="T11" fmla="*/ 63 h 131"/>
                    <a:gd name="T12" fmla="*/ 42 w 80"/>
                    <a:gd name="T13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131">
                      <a:moveTo>
                        <a:pt x="42" y="3"/>
                      </a:moveTo>
                      <a:cubicBezTo>
                        <a:pt x="34" y="0"/>
                        <a:pt x="24" y="0"/>
                        <a:pt x="0" y="0"/>
                      </a:cubicBezTo>
                      <a:lnTo>
                        <a:pt x="0" y="129"/>
                      </a:lnTo>
                      <a:cubicBezTo>
                        <a:pt x="6" y="129"/>
                        <a:pt x="11" y="129"/>
                        <a:pt x="16" y="129"/>
                      </a:cubicBezTo>
                      <a:cubicBezTo>
                        <a:pt x="34" y="129"/>
                        <a:pt x="48" y="130"/>
                        <a:pt x="61" y="116"/>
                      </a:cubicBezTo>
                      <a:cubicBezTo>
                        <a:pt x="77" y="101"/>
                        <a:pt x="79" y="71"/>
                        <a:pt x="79" y="63"/>
                      </a:cubicBezTo>
                      <a:cubicBezTo>
                        <a:pt x="79" y="35"/>
                        <a:pt x="68" y="11"/>
                        <a:pt x="42" y="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6" name="Freeform 52">
                  <a:extLst>
                    <a:ext uri="{FF2B5EF4-FFF2-40B4-BE49-F238E27FC236}">
                      <a16:creationId xmlns:a16="http://schemas.microsoft.com/office/drawing/2014/main" id="{F5822E15-5DBC-D94D-9877-330C2A961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0888" y="5080000"/>
                  <a:ext cx="515937" cy="563563"/>
                </a:xfrm>
                <a:custGeom>
                  <a:avLst/>
                  <a:gdLst>
                    <a:gd name="T0" fmla="*/ 1350 w 1432"/>
                    <a:gd name="T1" fmla="*/ 0 h 1564"/>
                    <a:gd name="T2" fmla="*/ 79 w 1432"/>
                    <a:gd name="T3" fmla="*/ 0 h 1564"/>
                    <a:gd name="T4" fmla="*/ 0 w 1432"/>
                    <a:gd name="T5" fmla="*/ 79 h 1564"/>
                    <a:gd name="T6" fmla="*/ 0 w 1432"/>
                    <a:gd name="T7" fmla="*/ 1484 h 1564"/>
                    <a:gd name="T8" fmla="*/ 79 w 1432"/>
                    <a:gd name="T9" fmla="*/ 1563 h 1564"/>
                    <a:gd name="T10" fmla="*/ 1350 w 1432"/>
                    <a:gd name="T11" fmla="*/ 1563 h 1564"/>
                    <a:gd name="T12" fmla="*/ 1429 w 1432"/>
                    <a:gd name="T13" fmla="*/ 1484 h 1564"/>
                    <a:gd name="T14" fmla="*/ 1429 w 1432"/>
                    <a:gd name="T15" fmla="*/ 79 h 1564"/>
                    <a:gd name="T16" fmla="*/ 1350 w 1432"/>
                    <a:gd name="T17" fmla="*/ 0 h 1564"/>
                    <a:gd name="T18" fmla="*/ 535 w 1432"/>
                    <a:gd name="T19" fmla="*/ 1395 h 1564"/>
                    <a:gd name="T20" fmla="*/ 501 w 1432"/>
                    <a:gd name="T21" fmla="*/ 1397 h 1564"/>
                    <a:gd name="T22" fmla="*/ 440 w 1432"/>
                    <a:gd name="T23" fmla="*/ 1397 h 1564"/>
                    <a:gd name="T24" fmla="*/ 440 w 1432"/>
                    <a:gd name="T25" fmla="*/ 1209 h 1564"/>
                    <a:gd name="T26" fmla="*/ 503 w 1432"/>
                    <a:gd name="T27" fmla="*/ 1209 h 1564"/>
                    <a:gd name="T28" fmla="*/ 569 w 1432"/>
                    <a:gd name="T29" fmla="*/ 1227 h 1564"/>
                    <a:gd name="T30" fmla="*/ 600 w 1432"/>
                    <a:gd name="T31" fmla="*/ 1303 h 1564"/>
                    <a:gd name="T32" fmla="*/ 535 w 1432"/>
                    <a:gd name="T33" fmla="*/ 1395 h 1564"/>
                    <a:gd name="T34" fmla="*/ 744 w 1432"/>
                    <a:gd name="T35" fmla="*/ 1397 h 1564"/>
                    <a:gd name="T36" fmla="*/ 734 w 1432"/>
                    <a:gd name="T37" fmla="*/ 1332 h 1564"/>
                    <a:gd name="T38" fmla="*/ 713 w 1432"/>
                    <a:gd name="T39" fmla="*/ 1321 h 1564"/>
                    <a:gd name="T40" fmla="*/ 679 w 1432"/>
                    <a:gd name="T41" fmla="*/ 1321 h 1564"/>
                    <a:gd name="T42" fmla="*/ 679 w 1432"/>
                    <a:gd name="T43" fmla="*/ 1397 h 1564"/>
                    <a:gd name="T44" fmla="*/ 637 w 1432"/>
                    <a:gd name="T45" fmla="*/ 1397 h 1564"/>
                    <a:gd name="T46" fmla="*/ 637 w 1432"/>
                    <a:gd name="T47" fmla="*/ 1206 h 1564"/>
                    <a:gd name="T48" fmla="*/ 710 w 1432"/>
                    <a:gd name="T49" fmla="*/ 1206 h 1564"/>
                    <a:gd name="T50" fmla="*/ 768 w 1432"/>
                    <a:gd name="T51" fmla="*/ 1219 h 1564"/>
                    <a:gd name="T52" fmla="*/ 784 w 1432"/>
                    <a:gd name="T53" fmla="*/ 1256 h 1564"/>
                    <a:gd name="T54" fmla="*/ 744 w 1432"/>
                    <a:gd name="T55" fmla="*/ 1303 h 1564"/>
                    <a:gd name="T56" fmla="*/ 779 w 1432"/>
                    <a:gd name="T57" fmla="*/ 1348 h 1564"/>
                    <a:gd name="T58" fmla="*/ 784 w 1432"/>
                    <a:gd name="T59" fmla="*/ 1384 h 1564"/>
                    <a:gd name="T60" fmla="*/ 789 w 1432"/>
                    <a:gd name="T61" fmla="*/ 1397 h 1564"/>
                    <a:gd name="T62" fmla="*/ 744 w 1432"/>
                    <a:gd name="T63" fmla="*/ 1397 h 1564"/>
                    <a:gd name="T64" fmla="*/ 870 w 1432"/>
                    <a:gd name="T65" fmla="*/ 1355 h 1564"/>
                    <a:gd name="T66" fmla="*/ 915 w 1432"/>
                    <a:gd name="T67" fmla="*/ 1371 h 1564"/>
                    <a:gd name="T68" fmla="*/ 946 w 1432"/>
                    <a:gd name="T69" fmla="*/ 1369 h 1564"/>
                    <a:gd name="T70" fmla="*/ 946 w 1432"/>
                    <a:gd name="T71" fmla="*/ 1327 h 1564"/>
                    <a:gd name="T72" fmla="*/ 910 w 1432"/>
                    <a:gd name="T73" fmla="*/ 1327 h 1564"/>
                    <a:gd name="T74" fmla="*/ 910 w 1432"/>
                    <a:gd name="T75" fmla="*/ 1295 h 1564"/>
                    <a:gd name="T76" fmla="*/ 988 w 1432"/>
                    <a:gd name="T77" fmla="*/ 1295 h 1564"/>
                    <a:gd name="T78" fmla="*/ 988 w 1432"/>
                    <a:gd name="T79" fmla="*/ 1389 h 1564"/>
                    <a:gd name="T80" fmla="*/ 917 w 1432"/>
                    <a:gd name="T81" fmla="*/ 1400 h 1564"/>
                    <a:gd name="T82" fmla="*/ 836 w 1432"/>
                    <a:gd name="T83" fmla="*/ 1374 h 1564"/>
                    <a:gd name="T84" fmla="*/ 810 w 1432"/>
                    <a:gd name="T85" fmla="*/ 1303 h 1564"/>
                    <a:gd name="T86" fmla="*/ 910 w 1432"/>
                    <a:gd name="T87" fmla="*/ 1201 h 1564"/>
                    <a:gd name="T88" fmla="*/ 975 w 1432"/>
                    <a:gd name="T89" fmla="*/ 1224 h 1564"/>
                    <a:gd name="T90" fmla="*/ 988 w 1432"/>
                    <a:gd name="T91" fmla="*/ 1264 h 1564"/>
                    <a:gd name="T92" fmla="*/ 946 w 1432"/>
                    <a:gd name="T93" fmla="*/ 1264 h 1564"/>
                    <a:gd name="T94" fmla="*/ 941 w 1432"/>
                    <a:gd name="T95" fmla="*/ 1245 h 1564"/>
                    <a:gd name="T96" fmla="*/ 910 w 1432"/>
                    <a:gd name="T97" fmla="*/ 1230 h 1564"/>
                    <a:gd name="T98" fmla="*/ 855 w 1432"/>
                    <a:gd name="T99" fmla="*/ 1303 h 1564"/>
                    <a:gd name="T100" fmla="*/ 870 w 1432"/>
                    <a:gd name="T101" fmla="*/ 1355 h 1564"/>
                    <a:gd name="T102" fmla="*/ 716 w 1432"/>
                    <a:gd name="T103" fmla="*/ 1030 h 1564"/>
                    <a:gd name="T104" fmla="*/ 296 w 1432"/>
                    <a:gd name="T105" fmla="*/ 611 h 1564"/>
                    <a:gd name="T106" fmla="*/ 716 w 1432"/>
                    <a:gd name="T107" fmla="*/ 191 h 1564"/>
                    <a:gd name="T108" fmla="*/ 1135 w 1432"/>
                    <a:gd name="T109" fmla="*/ 611 h 1564"/>
                    <a:gd name="T110" fmla="*/ 716 w 1432"/>
                    <a:gd name="T111" fmla="*/ 1030 h 1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2" h="1564">
                      <a:moveTo>
                        <a:pt x="1350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3"/>
                        <a:pt x="79" y="1563"/>
                      </a:cubicBezTo>
                      <a:lnTo>
                        <a:pt x="1350" y="1563"/>
                      </a:lnTo>
                      <a:cubicBezTo>
                        <a:pt x="1395" y="1563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5" y="0"/>
                        <a:pt x="1350" y="0"/>
                      </a:cubicBezTo>
                      <a:close/>
                      <a:moveTo>
                        <a:pt x="535" y="1395"/>
                      </a:moveTo>
                      <a:cubicBezTo>
                        <a:pt x="527" y="1395"/>
                        <a:pt x="519" y="1397"/>
                        <a:pt x="501" y="1397"/>
                      </a:cubicBezTo>
                      <a:lnTo>
                        <a:pt x="440" y="1397"/>
                      </a:lnTo>
                      <a:lnTo>
                        <a:pt x="440" y="1209"/>
                      </a:lnTo>
                      <a:lnTo>
                        <a:pt x="503" y="1209"/>
                      </a:lnTo>
                      <a:cubicBezTo>
                        <a:pt x="514" y="1209"/>
                        <a:pt x="546" y="1209"/>
                        <a:pt x="569" y="1227"/>
                      </a:cubicBezTo>
                      <a:cubicBezTo>
                        <a:pt x="593" y="1245"/>
                        <a:pt x="600" y="1274"/>
                        <a:pt x="600" y="1303"/>
                      </a:cubicBezTo>
                      <a:cubicBezTo>
                        <a:pt x="603" y="1358"/>
                        <a:pt x="571" y="1389"/>
                        <a:pt x="535" y="1395"/>
                      </a:cubicBezTo>
                      <a:close/>
                      <a:moveTo>
                        <a:pt x="744" y="1397"/>
                      </a:moveTo>
                      <a:cubicBezTo>
                        <a:pt x="742" y="1387"/>
                        <a:pt x="737" y="1340"/>
                        <a:pt x="734" y="1332"/>
                      </a:cubicBezTo>
                      <a:cubicBezTo>
                        <a:pt x="731" y="1321"/>
                        <a:pt x="721" y="1321"/>
                        <a:pt x="713" y="1321"/>
                      </a:cubicBezTo>
                      <a:lnTo>
                        <a:pt x="679" y="1321"/>
                      </a:lnTo>
                      <a:lnTo>
                        <a:pt x="679" y="1397"/>
                      </a:lnTo>
                      <a:lnTo>
                        <a:pt x="637" y="1397"/>
                      </a:lnTo>
                      <a:lnTo>
                        <a:pt x="637" y="1206"/>
                      </a:lnTo>
                      <a:lnTo>
                        <a:pt x="710" y="1206"/>
                      </a:lnTo>
                      <a:cubicBezTo>
                        <a:pt x="731" y="1206"/>
                        <a:pt x="752" y="1206"/>
                        <a:pt x="768" y="1219"/>
                      </a:cubicBezTo>
                      <a:cubicBezTo>
                        <a:pt x="781" y="1230"/>
                        <a:pt x="784" y="1243"/>
                        <a:pt x="784" y="1256"/>
                      </a:cubicBezTo>
                      <a:cubicBezTo>
                        <a:pt x="784" y="1292"/>
                        <a:pt x="752" y="1300"/>
                        <a:pt x="744" y="1303"/>
                      </a:cubicBezTo>
                      <a:cubicBezTo>
                        <a:pt x="773" y="1306"/>
                        <a:pt x="776" y="1321"/>
                        <a:pt x="779" y="1348"/>
                      </a:cubicBezTo>
                      <a:cubicBezTo>
                        <a:pt x="781" y="1371"/>
                        <a:pt x="784" y="1379"/>
                        <a:pt x="784" y="1384"/>
                      </a:cubicBezTo>
                      <a:cubicBezTo>
                        <a:pt x="786" y="1392"/>
                        <a:pt x="786" y="1395"/>
                        <a:pt x="789" y="1397"/>
                      </a:cubicBezTo>
                      <a:lnTo>
                        <a:pt x="744" y="1397"/>
                      </a:lnTo>
                      <a:close/>
                      <a:moveTo>
                        <a:pt x="870" y="1355"/>
                      </a:moveTo>
                      <a:cubicBezTo>
                        <a:pt x="881" y="1366"/>
                        <a:pt x="891" y="1371"/>
                        <a:pt x="915" y="1371"/>
                      </a:cubicBezTo>
                      <a:cubicBezTo>
                        <a:pt x="936" y="1371"/>
                        <a:pt x="941" y="1369"/>
                        <a:pt x="946" y="1369"/>
                      </a:cubicBezTo>
                      <a:lnTo>
                        <a:pt x="946" y="1327"/>
                      </a:lnTo>
                      <a:lnTo>
                        <a:pt x="910" y="1327"/>
                      </a:lnTo>
                      <a:lnTo>
                        <a:pt x="910" y="1295"/>
                      </a:lnTo>
                      <a:lnTo>
                        <a:pt x="988" y="1295"/>
                      </a:lnTo>
                      <a:lnTo>
                        <a:pt x="988" y="1389"/>
                      </a:lnTo>
                      <a:cubicBezTo>
                        <a:pt x="975" y="1392"/>
                        <a:pt x="957" y="1400"/>
                        <a:pt x="917" y="1400"/>
                      </a:cubicBezTo>
                      <a:cubicBezTo>
                        <a:pt x="873" y="1400"/>
                        <a:pt x="852" y="1390"/>
                        <a:pt x="836" y="1374"/>
                      </a:cubicBezTo>
                      <a:cubicBezTo>
                        <a:pt x="815" y="1354"/>
                        <a:pt x="810" y="1324"/>
                        <a:pt x="810" y="1303"/>
                      </a:cubicBezTo>
                      <a:cubicBezTo>
                        <a:pt x="810" y="1235"/>
                        <a:pt x="852" y="1201"/>
                        <a:pt x="910" y="1201"/>
                      </a:cubicBezTo>
                      <a:cubicBezTo>
                        <a:pt x="933" y="1201"/>
                        <a:pt x="959" y="1209"/>
                        <a:pt x="975" y="1224"/>
                      </a:cubicBezTo>
                      <a:cubicBezTo>
                        <a:pt x="988" y="1240"/>
                        <a:pt x="988" y="1253"/>
                        <a:pt x="988" y="1264"/>
                      </a:cubicBezTo>
                      <a:lnTo>
                        <a:pt x="946" y="1264"/>
                      </a:lnTo>
                      <a:cubicBezTo>
                        <a:pt x="946" y="1258"/>
                        <a:pt x="946" y="1251"/>
                        <a:pt x="941" y="1245"/>
                      </a:cubicBezTo>
                      <a:cubicBezTo>
                        <a:pt x="933" y="1232"/>
                        <a:pt x="917" y="1230"/>
                        <a:pt x="910" y="1230"/>
                      </a:cubicBezTo>
                      <a:cubicBezTo>
                        <a:pt x="862" y="1230"/>
                        <a:pt x="855" y="1272"/>
                        <a:pt x="855" y="1303"/>
                      </a:cubicBezTo>
                      <a:cubicBezTo>
                        <a:pt x="855" y="1316"/>
                        <a:pt x="855" y="1340"/>
                        <a:pt x="870" y="1355"/>
                      </a:cubicBezTo>
                      <a:close/>
                      <a:moveTo>
                        <a:pt x="716" y="1030"/>
                      </a:moveTo>
                      <a:cubicBezTo>
                        <a:pt x="485" y="1030"/>
                        <a:pt x="296" y="842"/>
                        <a:pt x="296" y="611"/>
                      </a:cubicBezTo>
                      <a:cubicBezTo>
                        <a:pt x="296" y="380"/>
                        <a:pt x="485" y="191"/>
                        <a:pt x="716" y="191"/>
                      </a:cubicBezTo>
                      <a:cubicBezTo>
                        <a:pt x="946" y="191"/>
                        <a:pt x="1135" y="380"/>
                        <a:pt x="1135" y="611"/>
                      </a:cubicBezTo>
                      <a:cubicBezTo>
                        <a:pt x="1132" y="842"/>
                        <a:pt x="946" y="1030"/>
                        <a:pt x="716" y="1030"/>
                      </a:cubicBez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EC0DB2-8C60-C240-A158-A213F6DCA426}"/>
                </a:ext>
              </a:extLst>
            </p:cNvPr>
            <p:cNvSpPr/>
            <p:nvPr/>
          </p:nvSpPr>
          <p:spPr>
            <a:xfrm>
              <a:off x="2558095" y="3211995"/>
              <a:ext cx="805942" cy="58477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Dynamic Routing Gateway</a:t>
              </a:r>
            </a:p>
            <a:p>
              <a:pPr algn="ctr"/>
              <a:endParaRPr lang="en-US" sz="800" b="1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090726-5F91-B74C-AD27-501022FF1A7D}"/>
              </a:ext>
            </a:extLst>
          </p:cNvPr>
          <p:cNvCxnSpPr>
            <a:cxnSpLocks/>
          </p:cNvCxnSpPr>
          <p:nvPr/>
        </p:nvCxnSpPr>
        <p:spPr>
          <a:xfrm>
            <a:off x="3149894" y="3670591"/>
            <a:ext cx="824314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9B8FF55-7F34-E940-82E7-BF4C69DD63FF}"/>
              </a:ext>
            </a:extLst>
          </p:cNvPr>
          <p:cNvSpPr/>
          <p:nvPr/>
        </p:nvSpPr>
        <p:spPr>
          <a:xfrm>
            <a:off x="3329206" y="3314536"/>
            <a:ext cx="578684" cy="276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 GBs</a:t>
            </a:r>
          </a:p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FastConnect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E3F85-D95B-9D41-9BFE-834B81F98B93}"/>
              </a:ext>
            </a:extLst>
          </p:cNvPr>
          <p:cNvSpPr/>
          <p:nvPr/>
        </p:nvSpPr>
        <p:spPr>
          <a:xfrm>
            <a:off x="2348650" y="3925895"/>
            <a:ext cx="827599" cy="3982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00" b="1" dirty="0">
                <a:solidFill>
                  <a:schemeClr val="bg1">
                    <a:lumMod val="65000"/>
                  </a:schemeClr>
                </a:solidFill>
              </a:rPr>
              <a:t>On-Premises</a:t>
            </a:r>
          </a:p>
        </p:txBody>
      </p:sp>
      <p:pic>
        <p:nvPicPr>
          <p:cNvPr id="30" name="Picture Placeholder 13">
            <a:extLst>
              <a:ext uri="{FF2B5EF4-FFF2-40B4-BE49-F238E27FC236}">
                <a16:creationId xmlns:a16="http://schemas.microsoft.com/office/drawing/2014/main" id="{1494B3F9-AF64-EC43-961A-BBBD67341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2348651" y="3189625"/>
            <a:ext cx="827598" cy="8286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3ACCD77-746F-9542-BAD3-E5105C409315}"/>
              </a:ext>
            </a:extLst>
          </p:cNvPr>
          <p:cNvSpPr/>
          <p:nvPr/>
        </p:nvSpPr>
        <p:spPr>
          <a:xfrm>
            <a:off x="53901" y="2378495"/>
            <a:ext cx="3156124" cy="23977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r">
              <a:lnSpc>
                <a:spcPct val="90000"/>
              </a:lnSpc>
            </a:pP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Customer</a:t>
            </a:r>
          </a:p>
          <a:p>
            <a:pPr lvl="0" algn="r">
              <a:lnSpc>
                <a:spcPct val="90000"/>
              </a:lnSpc>
            </a:pP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Datacenter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3CECE0-A1DB-8343-880B-4484172ED724}"/>
              </a:ext>
            </a:extLst>
          </p:cNvPr>
          <p:cNvSpPr/>
          <p:nvPr/>
        </p:nvSpPr>
        <p:spPr>
          <a:xfrm>
            <a:off x="194654" y="2637688"/>
            <a:ext cx="835274" cy="3073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65000"/>
                  </a:schemeClr>
                </a:solidFill>
              </a:rPr>
              <a:t>ERP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8B5F4A-8038-1249-860A-54B4A4B0C967}"/>
              </a:ext>
            </a:extLst>
          </p:cNvPr>
          <p:cNvSpPr/>
          <p:nvPr/>
        </p:nvSpPr>
        <p:spPr>
          <a:xfrm>
            <a:off x="216893" y="3079455"/>
            <a:ext cx="813035" cy="2906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65000"/>
                  </a:schemeClr>
                </a:solidFill>
              </a:rPr>
              <a:t>CRM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91F593-C70A-AB46-B693-EE86A31F8E37}"/>
              </a:ext>
            </a:extLst>
          </p:cNvPr>
          <p:cNvSpPr/>
          <p:nvPr/>
        </p:nvSpPr>
        <p:spPr>
          <a:xfrm>
            <a:off x="210643" y="3470747"/>
            <a:ext cx="835275" cy="3073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Legacy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C91D2E-A8E0-DA42-9AF3-8B9AA2D318F5}"/>
              </a:ext>
            </a:extLst>
          </p:cNvPr>
          <p:cNvSpPr/>
          <p:nvPr/>
        </p:nvSpPr>
        <p:spPr>
          <a:xfrm>
            <a:off x="283133" y="3970464"/>
            <a:ext cx="1689251" cy="2263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BUS Service / SOA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2B43897C-00A3-8242-99E3-02F71F6789DB}"/>
              </a:ext>
            </a:extLst>
          </p:cNvPr>
          <p:cNvCxnSpPr>
            <a:cxnSpLocks/>
            <a:stCxn id="32" idx="3"/>
            <a:endCxn id="35" idx="0"/>
          </p:cNvCxnSpPr>
          <p:nvPr/>
        </p:nvCxnSpPr>
        <p:spPr>
          <a:xfrm>
            <a:off x="1029928" y="2791385"/>
            <a:ext cx="97831" cy="117907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01B760A-6172-E74B-8C44-C6316D24408A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1029928" y="3224766"/>
            <a:ext cx="97831" cy="745698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737C39B-BA66-F148-B26D-049687C49C1A}"/>
              </a:ext>
            </a:extLst>
          </p:cNvPr>
          <p:cNvCxnSpPr>
            <a:cxnSpLocks/>
            <a:stCxn id="34" idx="3"/>
            <a:endCxn id="35" idx="0"/>
          </p:cNvCxnSpPr>
          <p:nvPr/>
        </p:nvCxnSpPr>
        <p:spPr>
          <a:xfrm>
            <a:off x="1045918" y="3624444"/>
            <a:ext cx="81841" cy="34602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42121FC-ABF3-F244-84A8-C969E934A680}"/>
              </a:ext>
            </a:extLst>
          </p:cNvPr>
          <p:cNvCxnSpPr>
            <a:stCxn id="35" idx="3"/>
            <a:endCxn id="30" idx="1"/>
          </p:cNvCxnSpPr>
          <p:nvPr/>
        </p:nvCxnSpPr>
        <p:spPr>
          <a:xfrm flipV="1">
            <a:off x="1972384" y="3603967"/>
            <a:ext cx="376267" cy="479667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140A07E-9C03-A74E-A8B3-A6207D90415B}"/>
              </a:ext>
            </a:extLst>
          </p:cNvPr>
          <p:cNvSpPr/>
          <p:nvPr/>
        </p:nvSpPr>
        <p:spPr>
          <a:xfrm>
            <a:off x="5119944" y="1840388"/>
            <a:ext cx="1234620" cy="4242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/>
              <a:t>API Gateway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AC7D2D-C7D0-0349-B617-D35C72C6CC29}"/>
              </a:ext>
            </a:extLst>
          </p:cNvPr>
          <p:cNvSpPr/>
          <p:nvPr/>
        </p:nvSpPr>
        <p:spPr>
          <a:xfrm>
            <a:off x="5113544" y="3296660"/>
            <a:ext cx="2537054" cy="7997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600" dirty="0"/>
              <a:t>BUS Service</a:t>
            </a:r>
          </a:p>
          <a:p>
            <a:pPr algn="ctr"/>
            <a:r>
              <a:rPr lang="en-BR" sz="1600" dirty="0"/>
              <a:t>/ SOA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99A965-0F57-794F-9943-49F0BAAEBC84}"/>
              </a:ext>
            </a:extLst>
          </p:cNvPr>
          <p:cNvSpPr/>
          <p:nvPr/>
        </p:nvSpPr>
        <p:spPr>
          <a:xfrm>
            <a:off x="9076617" y="2206438"/>
            <a:ext cx="816399" cy="635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Kubernetes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01B065-04B9-FE4F-B64F-28AEC8D7DC8D}"/>
              </a:ext>
            </a:extLst>
          </p:cNvPr>
          <p:cNvSpPr/>
          <p:nvPr/>
        </p:nvSpPr>
        <p:spPr>
          <a:xfrm>
            <a:off x="9076616" y="3065588"/>
            <a:ext cx="816399" cy="63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1200" dirty="0">
                <a:solidFill>
                  <a:schemeClr val="bg1">
                    <a:lumMod val="65000"/>
                  </a:schemeClr>
                </a:solidFill>
              </a:rPr>
              <a:t>Serverless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35DB7E-A564-D94E-85D4-F102F0FF8650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4602476" y="3696516"/>
            <a:ext cx="511068" cy="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10925D6-44ED-D848-9470-E31EBE44C65E}"/>
              </a:ext>
            </a:extLst>
          </p:cNvPr>
          <p:cNvSpPr txBox="1"/>
          <p:nvPr/>
        </p:nvSpPr>
        <p:spPr>
          <a:xfrm>
            <a:off x="4987210" y="2750957"/>
            <a:ext cx="12775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100" dirty="0"/>
              <a:t>Cloud and</a:t>
            </a:r>
          </a:p>
          <a:p>
            <a:r>
              <a:rPr lang="en-US" sz="1100"/>
              <a:t>O</a:t>
            </a:r>
            <a:r>
              <a:rPr lang="en-BR" sz="1100"/>
              <a:t>n-prem</a:t>
            </a:r>
            <a:endParaRPr lang="en-BR" sz="1100" dirty="0"/>
          </a:p>
          <a:p>
            <a:r>
              <a:rPr lang="en-BR" sz="1100" dirty="0"/>
              <a:t>Integration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BCCA5C-598F-4B47-9A6D-FFAD9FF38C58}"/>
              </a:ext>
            </a:extLst>
          </p:cNvPr>
          <p:cNvSpPr/>
          <p:nvPr/>
        </p:nvSpPr>
        <p:spPr>
          <a:xfrm>
            <a:off x="7973270" y="2206438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Image</a:t>
            </a:r>
          </a:p>
          <a:p>
            <a:pPr algn="ctr"/>
            <a:r>
              <a:rPr lang="en-BR" sz="1100" dirty="0"/>
              <a:t>Repository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F6D66-A266-6E47-B421-4326835D656D}"/>
              </a:ext>
            </a:extLst>
          </p:cNvPr>
          <p:cNvSpPr/>
          <p:nvPr/>
        </p:nvSpPr>
        <p:spPr>
          <a:xfrm>
            <a:off x="7969427" y="3063448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</a:t>
            </a:r>
            <a:r>
              <a:rPr lang="en-BR" sz="1100" dirty="0"/>
              <a:t>it</a:t>
            </a:r>
          </a:p>
          <a:p>
            <a:pPr algn="ctr"/>
            <a:r>
              <a:rPr lang="en-BR" sz="1100" dirty="0"/>
              <a:t>Repository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6A4768A-3F1D-9046-A4F1-5F38DA07B79A}"/>
              </a:ext>
            </a:extLst>
          </p:cNvPr>
          <p:cNvCxnSpPr>
            <a:cxnSpLocks/>
          </p:cNvCxnSpPr>
          <p:nvPr/>
        </p:nvCxnSpPr>
        <p:spPr>
          <a:xfrm flipH="1">
            <a:off x="8785826" y="2523938"/>
            <a:ext cx="3843" cy="857010"/>
          </a:xfrm>
          <a:prstGeom prst="bentConnector3">
            <a:avLst>
              <a:gd name="adj1" fmla="val -17184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514B367-90F9-9240-9FA4-0519D47814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84366" y="2523938"/>
            <a:ext cx="1" cy="859150"/>
          </a:xfrm>
          <a:prstGeom prst="bentConnector3">
            <a:avLst>
              <a:gd name="adj1" fmla="val 22860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BBC2A7C-ECAB-5849-8AD9-1EAF26163E77}"/>
              </a:ext>
            </a:extLst>
          </p:cNvPr>
          <p:cNvSpPr/>
          <p:nvPr/>
        </p:nvSpPr>
        <p:spPr>
          <a:xfrm>
            <a:off x="8441780" y="4016564"/>
            <a:ext cx="816399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DevOps</a:t>
            </a:r>
            <a:endParaRPr lang="en-BR" sz="11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B60D0A-2C92-0B4D-BA44-90752668D6AB}"/>
              </a:ext>
            </a:extLst>
          </p:cNvPr>
          <p:cNvCxnSpPr>
            <a:cxnSpLocks/>
          </p:cNvCxnSpPr>
          <p:nvPr/>
        </p:nvCxnSpPr>
        <p:spPr>
          <a:xfrm flipH="1" flipV="1">
            <a:off x="8854105" y="3348305"/>
            <a:ext cx="1" cy="66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8A70CC5-3CB1-4640-8C1F-B2BDFB421516}"/>
              </a:ext>
            </a:extLst>
          </p:cNvPr>
          <p:cNvCxnSpPr>
            <a:cxnSpLocks/>
            <a:stCxn id="50" idx="2"/>
            <a:endCxn id="58" idx="0"/>
          </p:cNvCxnSpPr>
          <p:nvPr/>
        </p:nvCxnSpPr>
        <p:spPr>
          <a:xfrm rot="5400000">
            <a:off x="7487060" y="3702900"/>
            <a:ext cx="414256" cy="23115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07A2D47-9173-BC46-AA46-2F40993A529B}"/>
              </a:ext>
            </a:extLst>
          </p:cNvPr>
          <p:cNvSpPr/>
          <p:nvPr/>
        </p:nvSpPr>
        <p:spPr>
          <a:xfrm>
            <a:off x="6583624" y="2740413"/>
            <a:ext cx="1040951" cy="4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Process Builder</a:t>
            </a:r>
          </a:p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Workflows BPMN2.0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E2A74C-523A-9C4A-92E1-42F11C3FC259}"/>
              </a:ext>
            </a:extLst>
          </p:cNvPr>
          <p:cNvSpPr/>
          <p:nvPr/>
        </p:nvSpPr>
        <p:spPr>
          <a:xfrm>
            <a:off x="9581053" y="5065821"/>
            <a:ext cx="1103345" cy="44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00" dirty="0"/>
              <a:t>Kafka</a:t>
            </a:r>
          </a:p>
          <a:p>
            <a:pPr algn="ctr"/>
            <a:r>
              <a:rPr lang="en-BR" sz="1000" dirty="0"/>
              <a:t>Streaming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D010C6-C702-C546-9F22-90E3BC479585}"/>
              </a:ext>
            </a:extLst>
          </p:cNvPr>
          <p:cNvSpPr/>
          <p:nvPr/>
        </p:nvSpPr>
        <p:spPr>
          <a:xfrm>
            <a:off x="7217851" y="5071641"/>
            <a:ext cx="1103345" cy="4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LOWCODE</a:t>
            </a:r>
          </a:p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APP</a:t>
            </a:r>
          </a:p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Development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A71A9A-0A47-2A4A-B72E-41C78D804CF0}"/>
              </a:ext>
            </a:extLst>
          </p:cNvPr>
          <p:cNvSpPr/>
          <p:nvPr/>
        </p:nvSpPr>
        <p:spPr>
          <a:xfrm>
            <a:off x="8410802" y="5076172"/>
            <a:ext cx="1103345" cy="4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Analytics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0D7424-67D3-A149-89EF-E6823D791AB4}"/>
              </a:ext>
            </a:extLst>
          </p:cNvPr>
          <p:cNvCxnSpPr>
            <a:stCxn id="50" idx="2"/>
            <a:endCxn id="55" idx="0"/>
          </p:cNvCxnSpPr>
          <p:nvPr/>
        </p:nvCxnSpPr>
        <p:spPr>
          <a:xfrm rot="5400000">
            <a:off x="8099714" y="4321374"/>
            <a:ext cx="420077" cy="10804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4825384-F5BE-EB43-9BEE-61E5A65BD2BD}"/>
              </a:ext>
            </a:extLst>
          </p:cNvPr>
          <p:cNvSpPr/>
          <p:nvPr/>
        </p:nvSpPr>
        <p:spPr>
          <a:xfrm>
            <a:off x="5986722" y="5065820"/>
            <a:ext cx="1103345" cy="4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Bancos</a:t>
            </a:r>
          </a:p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SQL</a:t>
            </a:r>
          </a:p>
          <a:p>
            <a:pPr algn="ctr"/>
            <a:r>
              <a:rPr lang="en-BR" sz="1000" dirty="0">
                <a:solidFill>
                  <a:schemeClr val="bg1">
                    <a:lumMod val="65000"/>
                  </a:schemeClr>
                </a:solidFill>
              </a:rPr>
              <a:t>NoSQL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8BC9E03-075F-2846-9BB1-927E1DC1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689954"/>
            <a:ext cx="873992" cy="514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6F7AEFC-7382-FC48-8A2A-B44F61B480C5}"/>
              </a:ext>
            </a:extLst>
          </p:cNvPr>
          <p:cNvGrpSpPr/>
          <p:nvPr/>
        </p:nvGrpSpPr>
        <p:grpSpPr>
          <a:xfrm>
            <a:off x="7062342" y="667198"/>
            <a:ext cx="911906" cy="821665"/>
            <a:chOff x="9986753" y="3775928"/>
            <a:chExt cx="911906" cy="82166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742464B-E620-264E-98AB-A986AADCD33B}"/>
                </a:ext>
              </a:extLst>
            </p:cNvPr>
            <p:cNvGrpSpPr/>
            <p:nvPr/>
          </p:nvGrpSpPr>
          <p:grpSpPr>
            <a:xfrm>
              <a:off x="10131618" y="3775928"/>
              <a:ext cx="582945" cy="635162"/>
              <a:chOff x="10131618" y="3991725"/>
              <a:chExt cx="582945" cy="63516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5C4D69B-9156-C040-8438-B56EC69EA1BA}"/>
                  </a:ext>
                </a:extLst>
              </p:cNvPr>
              <p:cNvSpPr/>
              <p:nvPr/>
            </p:nvSpPr>
            <p:spPr>
              <a:xfrm>
                <a:off x="10131618" y="3991725"/>
                <a:ext cx="582945" cy="6351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A81E5E8-5161-0544-AB42-BC4B5E17C18B}"/>
                  </a:ext>
                </a:extLst>
              </p:cNvPr>
              <p:cNvGrpSpPr/>
              <p:nvPr/>
            </p:nvGrpSpPr>
            <p:grpSpPr>
              <a:xfrm>
                <a:off x="10211776" y="4092248"/>
                <a:ext cx="448739" cy="447427"/>
                <a:chOff x="3301952" y="3920139"/>
                <a:chExt cx="542925" cy="541338"/>
              </a:xfrm>
            </p:grpSpPr>
            <p:sp>
              <p:nvSpPr>
                <p:cNvPr id="65" name="Freeform 37">
                  <a:extLst>
                    <a:ext uri="{FF2B5EF4-FFF2-40B4-BE49-F238E27FC236}">
                      <a16:creationId xmlns:a16="http://schemas.microsoft.com/office/drawing/2014/main" id="{362DD293-B250-5E4D-A9B2-2E1F6104B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2452" y="4199539"/>
                  <a:ext cx="69850" cy="76200"/>
                </a:xfrm>
                <a:custGeom>
                  <a:avLst/>
                  <a:gdLst>
                    <a:gd name="T0" fmla="*/ 0 w 195"/>
                    <a:gd name="T1" fmla="*/ 68 h 213"/>
                    <a:gd name="T2" fmla="*/ 34 w 195"/>
                    <a:gd name="T3" fmla="*/ 212 h 213"/>
                    <a:gd name="T4" fmla="*/ 194 w 195"/>
                    <a:gd name="T5" fmla="*/ 212 h 213"/>
                    <a:gd name="T6" fmla="*/ 194 w 195"/>
                    <a:gd name="T7" fmla="*/ 0 h 213"/>
                    <a:gd name="T8" fmla="*/ 68 w 195"/>
                    <a:gd name="T9" fmla="*/ 0 h 213"/>
                    <a:gd name="T10" fmla="*/ 0 w 195"/>
                    <a:gd name="T11" fmla="*/ 68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5" h="213">
                      <a:moveTo>
                        <a:pt x="0" y="68"/>
                      </a:moveTo>
                      <a:cubicBezTo>
                        <a:pt x="5" y="118"/>
                        <a:pt x="18" y="168"/>
                        <a:pt x="34" y="212"/>
                      </a:cubicBezTo>
                      <a:lnTo>
                        <a:pt x="194" y="212"/>
                      </a:lnTo>
                      <a:lnTo>
                        <a:pt x="194" y="0"/>
                      </a:lnTo>
                      <a:lnTo>
                        <a:pt x="68" y="0"/>
                      </a:lnTo>
                      <a:cubicBezTo>
                        <a:pt x="60" y="34"/>
                        <a:pt x="34" y="58"/>
                        <a:pt x="0" y="68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8">
                  <a:extLst>
                    <a:ext uri="{FF2B5EF4-FFF2-40B4-BE49-F238E27FC236}">
                      <a16:creationId xmlns:a16="http://schemas.microsoft.com/office/drawing/2014/main" id="{40B9825B-4D04-0140-8BE9-A15DD6BDC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2452" y="4104289"/>
                  <a:ext cx="69850" cy="77788"/>
                </a:xfrm>
                <a:custGeom>
                  <a:avLst/>
                  <a:gdLst>
                    <a:gd name="T0" fmla="*/ 0 w 195"/>
                    <a:gd name="T1" fmla="*/ 145 h 214"/>
                    <a:gd name="T2" fmla="*/ 68 w 195"/>
                    <a:gd name="T3" fmla="*/ 213 h 214"/>
                    <a:gd name="T4" fmla="*/ 194 w 195"/>
                    <a:gd name="T5" fmla="*/ 213 h 214"/>
                    <a:gd name="T6" fmla="*/ 194 w 195"/>
                    <a:gd name="T7" fmla="*/ 0 h 214"/>
                    <a:gd name="T8" fmla="*/ 34 w 195"/>
                    <a:gd name="T9" fmla="*/ 0 h 214"/>
                    <a:gd name="T10" fmla="*/ 0 w 195"/>
                    <a:gd name="T11" fmla="*/ 145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5" h="214">
                      <a:moveTo>
                        <a:pt x="0" y="145"/>
                      </a:moveTo>
                      <a:cubicBezTo>
                        <a:pt x="32" y="155"/>
                        <a:pt x="58" y="181"/>
                        <a:pt x="68" y="213"/>
                      </a:cubicBezTo>
                      <a:lnTo>
                        <a:pt x="194" y="213"/>
                      </a:lnTo>
                      <a:lnTo>
                        <a:pt x="194" y="0"/>
                      </a:lnTo>
                      <a:lnTo>
                        <a:pt x="34" y="0"/>
                      </a:lnTo>
                      <a:cubicBezTo>
                        <a:pt x="18" y="45"/>
                        <a:pt x="8" y="92"/>
                        <a:pt x="0" y="14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Freeform 39">
                  <a:extLst>
                    <a:ext uri="{FF2B5EF4-FFF2-40B4-BE49-F238E27FC236}">
                      <a16:creationId xmlns:a16="http://schemas.microsoft.com/office/drawing/2014/main" id="{BEAC082B-26A0-9248-B6AB-F89CDACDE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3102" y="4020152"/>
                  <a:ext cx="98425" cy="65087"/>
                </a:xfrm>
                <a:custGeom>
                  <a:avLst/>
                  <a:gdLst>
                    <a:gd name="T0" fmla="*/ 94 w 274"/>
                    <a:gd name="T1" fmla="*/ 142 h 179"/>
                    <a:gd name="T2" fmla="*/ 160 w 274"/>
                    <a:gd name="T3" fmla="*/ 178 h 179"/>
                    <a:gd name="T4" fmla="*/ 273 w 274"/>
                    <a:gd name="T5" fmla="*/ 178 h 179"/>
                    <a:gd name="T6" fmla="*/ 0 w 274"/>
                    <a:gd name="T7" fmla="*/ 0 h 179"/>
                    <a:gd name="T8" fmla="*/ 92 w 274"/>
                    <a:gd name="T9" fmla="*/ 142 h 179"/>
                    <a:gd name="T10" fmla="*/ 94 w 274"/>
                    <a:gd name="T11" fmla="*/ 142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4" h="179">
                      <a:moveTo>
                        <a:pt x="94" y="142"/>
                      </a:moveTo>
                      <a:cubicBezTo>
                        <a:pt x="123" y="142"/>
                        <a:pt x="147" y="157"/>
                        <a:pt x="160" y="178"/>
                      </a:cubicBezTo>
                      <a:lnTo>
                        <a:pt x="273" y="178"/>
                      </a:lnTo>
                      <a:cubicBezTo>
                        <a:pt x="210" y="94"/>
                        <a:pt x="113" y="26"/>
                        <a:pt x="0" y="0"/>
                      </a:cubicBezTo>
                      <a:cubicBezTo>
                        <a:pt x="34" y="42"/>
                        <a:pt x="66" y="89"/>
                        <a:pt x="92" y="142"/>
                      </a:cubicBezTo>
                      <a:cubicBezTo>
                        <a:pt x="92" y="142"/>
                        <a:pt x="92" y="142"/>
                        <a:pt x="94" y="142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40">
                  <a:extLst>
                    <a:ext uri="{FF2B5EF4-FFF2-40B4-BE49-F238E27FC236}">
                      <a16:creationId xmlns:a16="http://schemas.microsoft.com/office/drawing/2014/main" id="{2EB78ADA-CB33-3542-8BC2-2B3C2C45F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090" y="4016977"/>
                  <a:ext cx="50800" cy="69850"/>
                </a:xfrm>
                <a:custGeom>
                  <a:avLst/>
                  <a:gdLst>
                    <a:gd name="T0" fmla="*/ 0 w 140"/>
                    <a:gd name="T1" fmla="*/ 191 h 192"/>
                    <a:gd name="T2" fmla="*/ 139 w 140"/>
                    <a:gd name="T3" fmla="*/ 191 h 192"/>
                    <a:gd name="T4" fmla="*/ 139 w 140"/>
                    <a:gd name="T5" fmla="*/ 0 h 192"/>
                    <a:gd name="T6" fmla="*/ 0 w 140"/>
                    <a:gd name="T7" fmla="*/ 19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92">
                      <a:moveTo>
                        <a:pt x="0" y="191"/>
                      </a:moveTo>
                      <a:lnTo>
                        <a:pt x="139" y="191"/>
                      </a:lnTo>
                      <a:lnTo>
                        <a:pt x="139" y="0"/>
                      </a:lnTo>
                      <a:cubicBezTo>
                        <a:pt x="81" y="52"/>
                        <a:pt x="34" y="118"/>
                        <a:pt x="0" y="191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41">
                  <a:extLst>
                    <a:ext uri="{FF2B5EF4-FFF2-40B4-BE49-F238E27FC236}">
                      <a16:creationId xmlns:a16="http://schemas.microsoft.com/office/drawing/2014/main" id="{947D6B65-F0A1-1944-842C-411C022CB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090" y="4296377"/>
                  <a:ext cx="50800" cy="69850"/>
                </a:xfrm>
                <a:custGeom>
                  <a:avLst/>
                  <a:gdLst>
                    <a:gd name="T0" fmla="*/ 139 w 140"/>
                    <a:gd name="T1" fmla="*/ 191 h 192"/>
                    <a:gd name="T2" fmla="*/ 139 w 140"/>
                    <a:gd name="T3" fmla="*/ 0 h 192"/>
                    <a:gd name="T4" fmla="*/ 0 w 140"/>
                    <a:gd name="T5" fmla="*/ 0 h 192"/>
                    <a:gd name="T6" fmla="*/ 139 w 140"/>
                    <a:gd name="T7" fmla="*/ 19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92">
                      <a:moveTo>
                        <a:pt x="139" y="191"/>
                      </a:moveTo>
                      <a:lnTo>
                        <a:pt x="139" y="0"/>
                      </a:lnTo>
                      <a:lnTo>
                        <a:pt x="0" y="0"/>
                      </a:lnTo>
                      <a:cubicBezTo>
                        <a:pt x="34" y="76"/>
                        <a:pt x="81" y="141"/>
                        <a:pt x="139" y="191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42">
                  <a:extLst>
                    <a:ext uri="{FF2B5EF4-FFF2-40B4-BE49-F238E27FC236}">
                      <a16:creationId xmlns:a16="http://schemas.microsoft.com/office/drawing/2014/main" id="{4370466D-AB75-8740-A65C-DAD499EA6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5327" y="4088414"/>
                  <a:ext cx="23813" cy="23813"/>
                </a:xfrm>
                <a:custGeom>
                  <a:avLst/>
                  <a:gdLst>
                    <a:gd name="T0" fmla="*/ 63 w 64"/>
                    <a:gd name="T1" fmla="*/ 32 h 64"/>
                    <a:gd name="T2" fmla="*/ 59 w 64"/>
                    <a:gd name="T3" fmla="*/ 47 h 64"/>
                    <a:gd name="T4" fmla="*/ 47 w 64"/>
                    <a:gd name="T5" fmla="*/ 59 h 64"/>
                    <a:gd name="T6" fmla="*/ 31 w 64"/>
                    <a:gd name="T7" fmla="*/ 63 h 64"/>
                    <a:gd name="T8" fmla="*/ 16 w 64"/>
                    <a:gd name="T9" fmla="*/ 59 h 64"/>
                    <a:gd name="T10" fmla="*/ 4 w 64"/>
                    <a:gd name="T11" fmla="*/ 47 h 64"/>
                    <a:gd name="T12" fmla="*/ 0 w 64"/>
                    <a:gd name="T13" fmla="*/ 32 h 64"/>
                    <a:gd name="T14" fmla="*/ 4 w 64"/>
                    <a:gd name="T15" fmla="*/ 16 h 64"/>
                    <a:gd name="T16" fmla="*/ 16 w 64"/>
                    <a:gd name="T17" fmla="*/ 4 h 64"/>
                    <a:gd name="T18" fmla="*/ 31 w 64"/>
                    <a:gd name="T19" fmla="*/ 0 h 64"/>
                    <a:gd name="T20" fmla="*/ 47 w 64"/>
                    <a:gd name="T21" fmla="*/ 4 h 64"/>
                    <a:gd name="T22" fmla="*/ 59 w 64"/>
                    <a:gd name="T23" fmla="*/ 16 h 64"/>
                    <a:gd name="T24" fmla="*/ 63 w 64"/>
                    <a:gd name="T25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63" y="32"/>
                      </a:moveTo>
                      <a:cubicBezTo>
                        <a:pt x="63" y="37"/>
                        <a:pt x="62" y="42"/>
                        <a:pt x="59" y="47"/>
                      </a:cubicBezTo>
                      <a:cubicBezTo>
                        <a:pt x="56" y="52"/>
                        <a:pt x="52" y="56"/>
                        <a:pt x="47" y="59"/>
                      </a:cubicBezTo>
                      <a:cubicBezTo>
                        <a:pt x="42" y="62"/>
                        <a:pt x="36" y="63"/>
                        <a:pt x="31" y="63"/>
                      </a:cubicBezTo>
                      <a:cubicBezTo>
                        <a:pt x="25" y="63"/>
                        <a:pt x="21" y="62"/>
                        <a:pt x="16" y="59"/>
                      </a:cubicBezTo>
                      <a:cubicBezTo>
                        <a:pt x="11" y="56"/>
                        <a:pt x="7" y="52"/>
                        <a:pt x="4" y="47"/>
                      </a:cubicBezTo>
                      <a:cubicBezTo>
                        <a:pt x="1" y="42"/>
                        <a:pt x="0" y="37"/>
                        <a:pt x="0" y="32"/>
                      </a:cubicBezTo>
                      <a:cubicBezTo>
                        <a:pt x="0" y="26"/>
                        <a:pt x="1" y="21"/>
                        <a:pt x="4" y="16"/>
                      </a:cubicBezTo>
                      <a:cubicBezTo>
                        <a:pt x="7" y="11"/>
                        <a:pt x="11" y="7"/>
                        <a:pt x="16" y="4"/>
                      </a:cubicBezTo>
                      <a:cubicBezTo>
                        <a:pt x="21" y="1"/>
                        <a:pt x="26" y="0"/>
                        <a:pt x="31" y="0"/>
                      </a:cubicBezTo>
                      <a:cubicBezTo>
                        <a:pt x="37" y="0"/>
                        <a:pt x="42" y="1"/>
                        <a:pt x="47" y="4"/>
                      </a:cubicBezTo>
                      <a:cubicBezTo>
                        <a:pt x="52" y="7"/>
                        <a:pt x="56" y="11"/>
                        <a:pt x="59" y="16"/>
                      </a:cubicBezTo>
                      <a:cubicBezTo>
                        <a:pt x="62" y="21"/>
                        <a:pt x="63" y="26"/>
                        <a:pt x="63" y="32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43">
                  <a:extLst>
                    <a:ext uri="{FF2B5EF4-FFF2-40B4-BE49-F238E27FC236}">
                      <a16:creationId xmlns:a16="http://schemas.microsoft.com/office/drawing/2014/main" id="{32DC11CE-6580-E647-883E-2CABE3F7C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8477" y="4020152"/>
                  <a:ext cx="95250" cy="65087"/>
                </a:xfrm>
                <a:custGeom>
                  <a:avLst/>
                  <a:gdLst>
                    <a:gd name="T0" fmla="*/ 152 w 263"/>
                    <a:gd name="T1" fmla="*/ 178 h 179"/>
                    <a:gd name="T2" fmla="*/ 262 w 263"/>
                    <a:gd name="T3" fmla="*/ 0 h 179"/>
                    <a:gd name="T4" fmla="*/ 0 w 263"/>
                    <a:gd name="T5" fmla="*/ 165 h 179"/>
                    <a:gd name="T6" fmla="*/ 8 w 263"/>
                    <a:gd name="T7" fmla="*/ 178 h 179"/>
                    <a:gd name="T8" fmla="*/ 152 w 263"/>
                    <a:gd name="T9" fmla="*/ 17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3" h="179">
                      <a:moveTo>
                        <a:pt x="152" y="178"/>
                      </a:moveTo>
                      <a:cubicBezTo>
                        <a:pt x="181" y="113"/>
                        <a:pt x="218" y="52"/>
                        <a:pt x="262" y="0"/>
                      </a:cubicBezTo>
                      <a:cubicBezTo>
                        <a:pt x="155" y="24"/>
                        <a:pt x="63" y="87"/>
                        <a:pt x="0" y="165"/>
                      </a:cubicBezTo>
                      <a:cubicBezTo>
                        <a:pt x="3" y="170"/>
                        <a:pt x="5" y="173"/>
                        <a:pt x="8" y="178"/>
                      </a:cubicBezTo>
                      <a:lnTo>
                        <a:pt x="152" y="178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Freeform 44">
                  <a:extLst>
                    <a:ext uri="{FF2B5EF4-FFF2-40B4-BE49-F238E27FC236}">
                      <a16:creationId xmlns:a16="http://schemas.microsoft.com/office/drawing/2014/main" id="{BAEB500E-A780-924A-A3A4-3BACA490F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7202" y="4104289"/>
                  <a:ext cx="88900" cy="77788"/>
                </a:xfrm>
                <a:custGeom>
                  <a:avLst/>
                  <a:gdLst>
                    <a:gd name="T0" fmla="*/ 213 w 245"/>
                    <a:gd name="T1" fmla="*/ 142 h 214"/>
                    <a:gd name="T2" fmla="*/ 244 w 245"/>
                    <a:gd name="T3" fmla="*/ 0 h 214"/>
                    <a:gd name="T4" fmla="*/ 110 w 245"/>
                    <a:gd name="T5" fmla="*/ 0 h 214"/>
                    <a:gd name="T6" fmla="*/ 58 w 245"/>
                    <a:gd name="T7" fmla="*/ 32 h 214"/>
                    <a:gd name="T8" fmla="*/ 50 w 245"/>
                    <a:gd name="T9" fmla="*/ 29 h 214"/>
                    <a:gd name="T10" fmla="*/ 0 w 245"/>
                    <a:gd name="T11" fmla="*/ 213 h 214"/>
                    <a:gd name="T12" fmla="*/ 137 w 245"/>
                    <a:gd name="T13" fmla="*/ 213 h 214"/>
                    <a:gd name="T14" fmla="*/ 213 w 245"/>
                    <a:gd name="T15" fmla="*/ 142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5" h="214">
                      <a:moveTo>
                        <a:pt x="213" y="142"/>
                      </a:moveTo>
                      <a:cubicBezTo>
                        <a:pt x="218" y="92"/>
                        <a:pt x="228" y="45"/>
                        <a:pt x="244" y="0"/>
                      </a:cubicBezTo>
                      <a:lnTo>
                        <a:pt x="110" y="0"/>
                      </a:lnTo>
                      <a:cubicBezTo>
                        <a:pt x="100" y="19"/>
                        <a:pt x="79" y="32"/>
                        <a:pt x="58" y="32"/>
                      </a:cubicBezTo>
                      <a:cubicBezTo>
                        <a:pt x="55" y="32"/>
                        <a:pt x="53" y="32"/>
                        <a:pt x="50" y="29"/>
                      </a:cubicBezTo>
                      <a:cubicBezTo>
                        <a:pt x="24" y="84"/>
                        <a:pt x="6" y="147"/>
                        <a:pt x="0" y="213"/>
                      </a:cubicBezTo>
                      <a:lnTo>
                        <a:pt x="137" y="213"/>
                      </a:lnTo>
                      <a:cubicBezTo>
                        <a:pt x="150" y="176"/>
                        <a:pt x="179" y="150"/>
                        <a:pt x="213" y="142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Freeform 45">
                  <a:extLst>
                    <a:ext uri="{FF2B5EF4-FFF2-40B4-BE49-F238E27FC236}">
                      <a16:creationId xmlns:a16="http://schemas.microsoft.com/office/drawing/2014/main" id="{26D3CFF0-94F8-124E-A6DD-340D4C248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2290" y="4170964"/>
                  <a:ext cx="39687" cy="39688"/>
                </a:xfrm>
                <a:custGeom>
                  <a:avLst/>
                  <a:gdLst>
                    <a:gd name="T0" fmla="*/ 110 w 111"/>
                    <a:gd name="T1" fmla="*/ 55 h 111"/>
                    <a:gd name="T2" fmla="*/ 103 w 111"/>
                    <a:gd name="T3" fmla="*/ 82 h 111"/>
                    <a:gd name="T4" fmla="*/ 83 w 111"/>
                    <a:gd name="T5" fmla="*/ 103 h 111"/>
                    <a:gd name="T6" fmla="*/ 55 w 111"/>
                    <a:gd name="T7" fmla="*/ 110 h 111"/>
                    <a:gd name="T8" fmla="*/ 28 w 111"/>
                    <a:gd name="T9" fmla="*/ 103 h 111"/>
                    <a:gd name="T10" fmla="*/ 8 w 111"/>
                    <a:gd name="T11" fmla="*/ 82 h 111"/>
                    <a:gd name="T12" fmla="*/ 0 w 111"/>
                    <a:gd name="T13" fmla="*/ 55 h 111"/>
                    <a:gd name="T14" fmla="*/ 8 w 111"/>
                    <a:gd name="T15" fmla="*/ 27 h 111"/>
                    <a:gd name="T16" fmla="*/ 28 w 111"/>
                    <a:gd name="T17" fmla="*/ 7 h 111"/>
                    <a:gd name="T18" fmla="*/ 55 w 111"/>
                    <a:gd name="T19" fmla="*/ 0 h 111"/>
                    <a:gd name="T20" fmla="*/ 83 w 111"/>
                    <a:gd name="T21" fmla="*/ 7 h 111"/>
                    <a:gd name="T22" fmla="*/ 103 w 111"/>
                    <a:gd name="T23" fmla="*/ 27 h 111"/>
                    <a:gd name="T24" fmla="*/ 110 w 111"/>
                    <a:gd name="T25" fmla="*/ 55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" h="111">
                      <a:moveTo>
                        <a:pt x="110" y="55"/>
                      </a:moveTo>
                      <a:cubicBezTo>
                        <a:pt x="110" y="65"/>
                        <a:pt x="108" y="73"/>
                        <a:pt x="103" y="82"/>
                      </a:cubicBezTo>
                      <a:cubicBezTo>
                        <a:pt x="98" y="90"/>
                        <a:pt x="92" y="98"/>
                        <a:pt x="83" y="103"/>
                      </a:cubicBezTo>
                      <a:cubicBezTo>
                        <a:pt x="74" y="108"/>
                        <a:pt x="65" y="110"/>
                        <a:pt x="55" y="110"/>
                      </a:cubicBezTo>
                      <a:cubicBezTo>
                        <a:pt x="45" y="110"/>
                        <a:pt x="36" y="108"/>
                        <a:pt x="28" y="103"/>
                      </a:cubicBezTo>
                      <a:cubicBezTo>
                        <a:pt x="19" y="98"/>
                        <a:pt x="13" y="90"/>
                        <a:pt x="8" y="82"/>
                      </a:cubicBezTo>
                      <a:cubicBezTo>
                        <a:pt x="2" y="73"/>
                        <a:pt x="0" y="65"/>
                        <a:pt x="0" y="55"/>
                      </a:cubicBezTo>
                      <a:cubicBezTo>
                        <a:pt x="0" y="45"/>
                        <a:pt x="2" y="35"/>
                        <a:pt x="8" y="27"/>
                      </a:cubicBezTo>
                      <a:cubicBezTo>
                        <a:pt x="13" y="18"/>
                        <a:pt x="19" y="12"/>
                        <a:pt x="28" y="7"/>
                      </a:cubicBezTo>
                      <a:cubicBezTo>
                        <a:pt x="36" y="2"/>
                        <a:pt x="45" y="0"/>
                        <a:pt x="55" y="0"/>
                      </a:cubicBezTo>
                      <a:cubicBezTo>
                        <a:pt x="65" y="0"/>
                        <a:pt x="74" y="2"/>
                        <a:pt x="83" y="7"/>
                      </a:cubicBezTo>
                      <a:cubicBezTo>
                        <a:pt x="92" y="12"/>
                        <a:pt x="98" y="18"/>
                        <a:pt x="103" y="27"/>
                      </a:cubicBezTo>
                      <a:cubicBezTo>
                        <a:pt x="108" y="35"/>
                        <a:pt x="110" y="45"/>
                        <a:pt x="110" y="5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Freeform 46">
                  <a:extLst>
                    <a:ext uri="{FF2B5EF4-FFF2-40B4-BE49-F238E27FC236}">
                      <a16:creationId xmlns:a16="http://schemas.microsoft.com/office/drawing/2014/main" id="{1AE45EFF-6E2F-234C-BFAF-511DE4BD81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3715" y="4296377"/>
                  <a:ext cx="98425" cy="65087"/>
                </a:xfrm>
                <a:custGeom>
                  <a:avLst/>
                  <a:gdLst>
                    <a:gd name="T0" fmla="*/ 0 w 274"/>
                    <a:gd name="T1" fmla="*/ 0 h 179"/>
                    <a:gd name="T2" fmla="*/ 273 w 274"/>
                    <a:gd name="T3" fmla="*/ 178 h 179"/>
                    <a:gd name="T4" fmla="*/ 162 w 274"/>
                    <a:gd name="T5" fmla="*/ 0 h 179"/>
                    <a:gd name="T6" fmla="*/ 0 w 274"/>
                    <a:gd name="T7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79">
                      <a:moveTo>
                        <a:pt x="0" y="0"/>
                      </a:moveTo>
                      <a:cubicBezTo>
                        <a:pt x="63" y="84"/>
                        <a:pt x="160" y="152"/>
                        <a:pt x="273" y="178"/>
                      </a:cubicBezTo>
                      <a:cubicBezTo>
                        <a:pt x="228" y="128"/>
                        <a:pt x="191" y="65"/>
                        <a:pt x="162" y="0"/>
                      </a:cubicBezTo>
                      <a:lnTo>
                        <a:pt x="0" y="0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" name="Freeform 47">
                  <a:extLst>
                    <a:ext uri="{FF2B5EF4-FFF2-40B4-BE49-F238E27FC236}">
                      <a16:creationId xmlns:a16="http://schemas.microsoft.com/office/drawing/2014/main" id="{7D3B1CEC-0F7C-5E48-B838-3EC4EF0A0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790" y="4199539"/>
                  <a:ext cx="87312" cy="76200"/>
                </a:xfrm>
                <a:custGeom>
                  <a:avLst/>
                  <a:gdLst>
                    <a:gd name="T0" fmla="*/ 210 w 242"/>
                    <a:gd name="T1" fmla="*/ 71 h 213"/>
                    <a:gd name="T2" fmla="*/ 136 w 242"/>
                    <a:gd name="T3" fmla="*/ 0 h 213"/>
                    <a:gd name="T4" fmla="*/ 0 w 242"/>
                    <a:gd name="T5" fmla="*/ 0 h 213"/>
                    <a:gd name="T6" fmla="*/ 63 w 242"/>
                    <a:gd name="T7" fmla="*/ 212 h 213"/>
                    <a:gd name="T8" fmla="*/ 241 w 242"/>
                    <a:gd name="T9" fmla="*/ 212 h 213"/>
                    <a:gd name="T10" fmla="*/ 210 w 242"/>
                    <a:gd name="T11" fmla="*/ 7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213">
                      <a:moveTo>
                        <a:pt x="210" y="71"/>
                      </a:moveTo>
                      <a:cubicBezTo>
                        <a:pt x="173" y="63"/>
                        <a:pt x="147" y="34"/>
                        <a:pt x="136" y="0"/>
                      </a:cubicBezTo>
                      <a:lnTo>
                        <a:pt x="0" y="0"/>
                      </a:lnTo>
                      <a:cubicBezTo>
                        <a:pt x="5" y="76"/>
                        <a:pt x="26" y="150"/>
                        <a:pt x="63" y="212"/>
                      </a:cubicBezTo>
                      <a:lnTo>
                        <a:pt x="241" y="212"/>
                      </a:lnTo>
                      <a:cubicBezTo>
                        <a:pt x="225" y="168"/>
                        <a:pt x="218" y="121"/>
                        <a:pt x="210" y="71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" name="Freeform 48">
                  <a:extLst>
                    <a:ext uri="{FF2B5EF4-FFF2-40B4-BE49-F238E27FC236}">
                      <a16:creationId xmlns:a16="http://schemas.microsoft.com/office/drawing/2014/main" id="{905E2D30-A38F-434D-A34C-EC0B05B7A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490" y="4083652"/>
                  <a:ext cx="15875" cy="15875"/>
                </a:xfrm>
                <a:custGeom>
                  <a:avLst/>
                  <a:gdLst>
                    <a:gd name="T0" fmla="*/ 21 w 43"/>
                    <a:gd name="T1" fmla="*/ 42 h 43"/>
                    <a:gd name="T2" fmla="*/ 42 w 43"/>
                    <a:gd name="T3" fmla="*/ 21 h 43"/>
                    <a:gd name="T4" fmla="*/ 21 w 43"/>
                    <a:gd name="T5" fmla="*/ 0 h 43"/>
                    <a:gd name="T6" fmla="*/ 0 w 43"/>
                    <a:gd name="T7" fmla="*/ 21 h 43"/>
                    <a:gd name="T8" fmla="*/ 21 w 43"/>
                    <a:gd name="T9" fmla="*/ 4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43">
                      <a:moveTo>
                        <a:pt x="21" y="42"/>
                      </a:moveTo>
                      <a:cubicBezTo>
                        <a:pt x="31" y="42"/>
                        <a:pt x="42" y="34"/>
                        <a:pt x="42" y="21"/>
                      </a:cubicBezTo>
                      <a:cubicBezTo>
                        <a:pt x="42" y="10"/>
                        <a:pt x="34" y="0"/>
                        <a:pt x="21" y="0"/>
                      </a:cubicBezTo>
                      <a:cubicBezTo>
                        <a:pt x="10" y="0"/>
                        <a:pt x="0" y="8"/>
                        <a:pt x="0" y="21"/>
                      </a:cubicBezTo>
                      <a:cubicBezTo>
                        <a:pt x="0" y="34"/>
                        <a:pt x="10" y="42"/>
                        <a:pt x="21" y="42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Freeform 49">
                  <a:extLst>
                    <a:ext uri="{FF2B5EF4-FFF2-40B4-BE49-F238E27FC236}">
                      <a16:creationId xmlns:a16="http://schemas.microsoft.com/office/drawing/2014/main" id="{8F53AE85-C7A4-6B43-ADC8-27F8EAC4F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315" y="4199539"/>
                  <a:ext cx="82550" cy="76200"/>
                </a:xfrm>
                <a:custGeom>
                  <a:avLst/>
                  <a:gdLst>
                    <a:gd name="T0" fmla="*/ 192 w 229"/>
                    <a:gd name="T1" fmla="*/ 0 h 213"/>
                    <a:gd name="T2" fmla="*/ 29 w 229"/>
                    <a:gd name="T3" fmla="*/ 0 h 213"/>
                    <a:gd name="T4" fmla="*/ 0 w 229"/>
                    <a:gd name="T5" fmla="*/ 184 h 213"/>
                    <a:gd name="T6" fmla="*/ 24 w 229"/>
                    <a:gd name="T7" fmla="*/ 212 h 213"/>
                    <a:gd name="T8" fmla="*/ 171 w 229"/>
                    <a:gd name="T9" fmla="*/ 212 h 213"/>
                    <a:gd name="T10" fmla="*/ 228 w 229"/>
                    <a:gd name="T11" fmla="*/ 37 h 213"/>
                    <a:gd name="T12" fmla="*/ 192 w 229"/>
                    <a:gd name="T13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9" h="213">
                      <a:moveTo>
                        <a:pt x="192" y="0"/>
                      </a:moveTo>
                      <a:lnTo>
                        <a:pt x="29" y="0"/>
                      </a:lnTo>
                      <a:cubicBezTo>
                        <a:pt x="27" y="66"/>
                        <a:pt x="16" y="126"/>
                        <a:pt x="0" y="184"/>
                      </a:cubicBezTo>
                      <a:cubicBezTo>
                        <a:pt x="11" y="192"/>
                        <a:pt x="19" y="199"/>
                        <a:pt x="24" y="212"/>
                      </a:cubicBezTo>
                      <a:lnTo>
                        <a:pt x="171" y="212"/>
                      </a:lnTo>
                      <a:cubicBezTo>
                        <a:pt x="202" y="160"/>
                        <a:pt x="221" y="100"/>
                        <a:pt x="228" y="37"/>
                      </a:cubicBezTo>
                      <a:cubicBezTo>
                        <a:pt x="213" y="29"/>
                        <a:pt x="200" y="16"/>
                        <a:pt x="192" y="0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Freeform 50">
                  <a:extLst>
                    <a:ext uri="{FF2B5EF4-FFF2-40B4-BE49-F238E27FC236}">
                      <a16:creationId xmlns:a16="http://schemas.microsoft.com/office/drawing/2014/main" id="{E867C0E8-F7EE-774D-B60C-4A7CBD763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315" y="4104289"/>
                  <a:ext cx="80962" cy="77788"/>
                </a:xfrm>
                <a:custGeom>
                  <a:avLst/>
                  <a:gdLst>
                    <a:gd name="T0" fmla="*/ 29 w 224"/>
                    <a:gd name="T1" fmla="*/ 0 h 216"/>
                    <a:gd name="T2" fmla="*/ 0 w 224"/>
                    <a:gd name="T3" fmla="*/ 48 h 216"/>
                    <a:gd name="T4" fmla="*/ 24 w 224"/>
                    <a:gd name="T5" fmla="*/ 215 h 216"/>
                    <a:gd name="T6" fmla="*/ 186 w 224"/>
                    <a:gd name="T7" fmla="*/ 215 h 216"/>
                    <a:gd name="T8" fmla="*/ 223 w 224"/>
                    <a:gd name="T9" fmla="*/ 179 h 216"/>
                    <a:gd name="T10" fmla="*/ 165 w 224"/>
                    <a:gd name="T11" fmla="*/ 3 h 216"/>
                    <a:gd name="T12" fmla="*/ 29 w 224"/>
                    <a:gd name="T13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216">
                      <a:moveTo>
                        <a:pt x="29" y="0"/>
                      </a:moveTo>
                      <a:cubicBezTo>
                        <a:pt x="26" y="19"/>
                        <a:pt x="16" y="34"/>
                        <a:pt x="0" y="48"/>
                      </a:cubicBezTo>
                      <a:cubicBezTo>
                        <a:pt x="13" y="100"/>
                        <a:pt x="24" y="155"/>
                        <a:pt x="24" y="215"/>
                      </a:cubicBezTo>
                      <a:lnTo>
                        <a:pt x="186" y="215"/>
                      </a:lnTo>
                      <a:cubicBezTo>
                        <a:pt x="194" y="200"/>
                        <a:pt x="207" y="186"/>
                        <a:pt x="223" y="179"/>
                      </a:cubicBezTo>
                      <a:cubicBezTo>
                        <a:pt x="215" y="116"/>
                        <a:pt x="194" y="55"/>
                        <a:pt x="165" y="3"/>
                      </a:cubicBezTo>
                      <a:lnTo>
                        <a:pt x="29" y="0"/>
                      </a:ln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Freeform 51">
                  <a:extLst>
                    <a:ext uri="{FF2B5EF4-FFF2-40B4-BE49-F238E27FC236}">
                      <a16:creationId xmlns:a16="http://schemas.microsoft.com/office/drawing/2014/main" id="{B7CC932F-6C48-AD47-AB00-808212AF4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6915" y="4277327"/>
                  <a:ext cx="19050" cy="19050"/>
                </a:xfrm>
                <a:custGeom>
                  <a:avLst/>
                  <a:gdLst>
                    <a:gd name="T0" fmla="*/ 53 w 54"/>
                    <a:gd name="T1" fmla="*/ 26 h 54"/>
                    <a:gd name="T2" fmla="*/ 49 w 54"/>
                    <a:gd name="T3" fmla="*/ 39 h 54"/>
                    <a:gd name="T4" fmla="*/ 39 w 54"/>
                    <a:gd name="T5" fmla="*/ 49 h 54"/>
                    <a:gd name="T6" fmla="*/ 26 w 54"/>
                    <a:gd name="T7" fmla="*/ 53 h 54"/>
                    <a:gd name="T8" fmla="*/ 13 w 54"/>
                    <a:gd name="T9" fmla="*/ 49 h 54"/>
                    <a:gd name="T10" fmla="*/ 4 w 54"/>
                    <a:gd name="T11" fmla="*/ 39 h 54"/>
                    <a:gd name="T12" fmla="*/ 0 w 54"/>
                    <a:gd name="T13" fmla="*/ 26 h 54"/>
                    <a:gd name="T14" fmla="*/ 4 w 54"/>
                    <a:gd name="T15" fmla="*/ 13 h 54"/>
                    <a:gd name="T16" fmla="*/ 13 w 54"/>
                    <a:gd name="T17" fmla="*/ 4 h 54"/>
                    <a:gd name="T18" fmla="*/ 26 w 54"/>
                    <a:gd name="T19" fmla="*/ 0 h 54"/>
                    <a:gd name="T20" fmla="*/ 39 w 54"/>
                    <a:gd name="T21" fmla="*/ 4 h 54"/>
                    <a:gd name="T22" fmla="*/ 49 w 54"/>
                    <a:gd name="T23" fmla="*/ 13 h 54"/>
                    <a:gd name="T24" fmla="*/ 53 w 54"/>
                    <a:gd name="T25" fmla="*/ 26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4" h="54">
                      <a:moveTo>
                        <a:pt x="53" y="26"/>
                      </a:moveTo>
                      <a:cubicBezTo>
                        <a:pt x="53" y="31"/>
                        <a:pt x="51" y="34"/>
                        <a:pt x="49" y="39"/>
                      </a:cubicBezTo>
                      <a:cubicBezTo>
                        <a:pt x="46" y="43"/>
                        <a:pt x="43" y="47"/>
                        <a:pt x="39" y="49"/>
                      </a:cubicBezTo>
                      <a:cubicBezTo>
                        <a:pt x="34" y="51"/>
                        <a:pt x="30" y="53"/>
                        <a:pt x="26" y="53"/>
                      </a:cubicBezTo>
                      <a:cubicBezTo>
                        <a:pt x="21" y="53"/>
                        <a:pt x="17" y="51"/>
                        <a:pt x="13" y="49"/>
                      </a:cubicBezTo>
                      <a:cubicBezTo>
                        <a:pt x="9" y="47"/>
                        <a:pt x="6" y="43"/>
                        <a:pt x="4" y="39"/>
                      </a:cubicBezTo>
                      <a:cubicBezTo>
                        <a:pt x="1" y="34"/>
                        <a:pt x="0" y="31"/>
                        <a:pt x="0" y="26"/>
                      </a:cubicBezTo>
                      <a:cubicBezTo>
                        <a:pt x="0" y="21"/>
                        <a:pt x="1" y="17"/>
                        <a:pt x="4" y="13"/>
                      </a:cubicBezTo>
                      <a:cubicBezTo>
                        <a:pt x="6" y="9"/>
                        <a:pt x="9" y="6"/>
                        <a:pt x="13" y="4"/>
                      </a:cubicBezTo>
                      <a:cubicBezTo>
                        <a:pt x="17" y="1"/>
                        <a:pt x="22" y="0"/>
                        <a:pt x="26" y="0"/>
                      </a:cubicBezTo>
                      <a:cubicBezTo>
                        <a:pt x="31" y="0"/>
                        <a:pt x="34" y="1"/>
                        <a:pt x="39" y="4"/>
                      </a:cubicBezTo>
                      <a:cubicBezTo>
                        <a:pt x="43" y="6"/>
                        <a:pt x="46" y="9"/>
                        <a:pt x="49" y="13"/>
                      </a:cubicBezTo>
                      <a:cubicBezTo>
                        <a:pt x="51" y="17"/>
                        <a:pt x="53" y="21"/>
                        <a:pt x="53" y="26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" name="Freeform 52">
                  <a:extLst>
                    <a:ext uri="{FF2B5EF4-FFF2-40B4-BE49-F238E27FC236}">
                      <a16:creationId xmlns:a16="http://schemas.microsoft.com/office/drawing/2014/main" id="{B762C0E9-9832-B949-9046-148060CC1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4865" y="4182077"/>
                  <a:ext cx="17462" cy="17462"/>
                </a:xfrm>
                <a:custGeom>
                  <a:avLst/>
                  <a:gdLst>
                    <a:gd name="T0" fmla="*/ 47 w 48"/>
                    <a:gd name="T1" fmla="*/ 24 h 49"/>
                    <a:gd name="T2" fmla="*/ 44 w 48"/>
                    <a:gd name="T3" fmla="*/ 36 h 49"/>
                    <a:gd name="T4" fmla="*/ 35 w 48"/>
                    <a:gd name="T5" fmla="*/ 44 h 49"/>
                    <a:gd name="T6" fmla="*/ 24 w 48"/>
                    <a:gd name="T7" fmla="*/ 48 h 49"/>
                    <a:gd name="T8" fmla="*/ 12 w 48"/>
                    <a:gd name="T9" fmla="*/ 44 h 49"/>
                    <a:gd name="T10" fmla="*/ 3 w 48"/>
                    <a:gd name="T11" fmla="*/ 36 h 49"/>
                    <a:gd name="T12" fmla="*/ 0 w 48"/>
                    <a:gd name="T13" fmla="*/ 24 h 49"/>
                    <a:gd name="T14" fmla="*/ 3 w 48"/>
                    <a:gd name="T15" fmla="*/ 12 h 49"/>
                    <a:gd name="T16" fmla="*/ 12 w 48"/>
                    <a:gd name="T17" fmla="*/ 3 h 49"/>
                    <a:gd name="T18" fmla="*/ 24 w 48"/>
                    <a:gd name="T19" fmla="*/ 0 h 49"/>
                    <a:gd name="T20" fmla="*/ 35 w 48"/>
                    <a:gd name="T21" fmla="*/ 3 h 49"/>
                    <a:gd name="T22" fmla="*/ 44 w 48"/>
                    <a:gd name="T23" fmla="*/ 12 h 49"/>
                    <a:gd name="T24" fmla="*/ 47 w 48"/>
                    <a:gd name="T25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49">
                      <a:moveTo>
                        <a:pt x="47" y="24"/>
                      </a:moveTo>
                      <a:cubicBezTo>
                        <a:pt x="47" y="28"/>
                        <a:pt x="46" y="32"/>
                        <a:pt x="44" y="36"/>
                      </a:cubicBezTo>
                      <a:cubicBezTo>
                        <a:pt x="42" y="39"/>
                        <a:pt x="38" y="41"/>
                        <a:pt x="35" y="44"/>
                      </a:cubicBezTo>
                      <a:cubicBezTo>
                        <a:pt x="31" y="46"/>
                        <a:pt x="28" y="48"/>
                        <a:pt x="24" y="48"/>
                      </a:cubicBezTo>
                      <a:cubicBezTo>
                        <a:pt x="19" y="48"/>
                        <a:pt x="16" y="46"/>
                        <a:pt x="12" y="44"/>
                      </a:cubicBezTo>
                      <a:cubicBezTo>
                        <a:pt x="8" y="41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0"/>
                        <a:pt x="19" y="0"/>
                        <a:pt x="24" y="0"/>
                      </a:cubicBezTo>
                      <a:cubicBezTo>
                        <a:pt x="28" y="0"/>
                        <a:pt x="31" y="0"/>
                        <a:pt x="35" y="3"/>
                      </a:cubicBezTo>
                      <a:cubicBezTo>
                        <a:pt x="38" y="5"/>
                        <a:pt x="42" y="8"/>
                        <a:pt x="44" y="12"/>
                      </a:cubicBezTo>
                      <a:cubicBezTo>
                        <a:pt x="46" y="16"/>
                        <a:pt x="47" y="20"/>
                        <a:pt x="47" y="24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" name="Freeform 53">
                  <a:extLst>
                    <a:ext uri="{FF2B5EF4-FFF2-40B4-BE49-F238E27FC236}">
                      <a16:creationId xmlns:a16="http://schemas.microsoft.com/office/drawing/2014/main" id="{C9AF757C-51B8-1E4B-9772-5F45FAACD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1515" y="4296377"/>
                  <a:ext cx="98425" cy="65087"/>
                </a:xfrm>
                <a:custGeom>
                  <a:avLst/>
                  <a:gdLst>
                    <a:gd name="T0" fmla="*/ 97 w 274"/>
                    <a:gd name="T1" fmla="*/ 47 h 179"/>
                    <a:gd name="T2" fmla="*/ 90 w 274"/>
                    <a:gd name="T3" fmla="*/ 44 h 179"/>
                    <a:gd name="T4" fmla="*/ 0 w 274"/>
                    <a:gd name="T5" fmla="*/ 178 h 179"/>
                    <a:gd name="T6" fmla="*/ 273 w 274"/>
                    <a:gd name="T7" fmla="*/ 0 h 179"/>
                    <a:gd name="T8" fmla="*/ 160 w 274"/>
                    <a:gd name="T9" fmla="*/ 0 h 179"/>
                    <a:gd name="T10" fmla="*/ 97 w 274"/>
                    <a:gd name="T11" fmla="*/ 47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4" h="179">
                      <a:moveTo>
                        <a:pt x="97" y="47"/>
                      </a:moveTo>
                      <a:cubicBezTo>
                        <a:pt x="95" y="47"/>
                        <a:pt x="92" y="47"/>
                        <a:pt x="90" y="44"/>
                      </a:cubicBezTo>
                      <a:cubicBezTo>
                        <a:pt x="66" y="94"/>
                        <a:pt x="34" y="139"/>
                        <a:pt x="0" y="178"/>
                      </a:cubicBezTo>
                      <a:cubicBezTo>
                        <a:pt x="113" y="152"/>
                        <a:pt x="210" y="84"/>
                        <a:pt x="273" y="0"/>
                      </a:cubicBezTo>
                      <a:lnTo>
                        <a:pt x="160" y="0"/>
                      </a:lnTo>
                      <a:cubicBezTo>
                        <a:pt x="152" y="26"/>
                        <a:pt x="126" y="47"/>
                        <a:pt x="97" y="47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Freeform 54">
                  <a:extLst>
                    <a:ext uri="{FF2B5EF4-FFF2-40B4-BE49-F238E27FC236}">
                      <a16:creationId xmlns:a16="http://schemas.microsoft.com/office/drawing/2014/main" id="{A191A2B4-A0EF-8941-ABE7-954E69EEC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1952" y="3920139"/>
                  <a:ext cx="542925" cy="541338"/>
                </a:xfrm>
                <a:custGeom>
                  <a:avLst/>
                  <a:gdLst>
                    <a:gd name="T0" fmla="*/ 752 w 1508"/>
                    <a:gd name="T1" fmla="*/ 0 h 1505"/>
                    <a:gd name="T2" fmla="*/ 0 w 1508"/>
                    <a:gd name="T3" fmla="*/ 752 h 1505"/>
                    <a:gd name="T4" fmla="*/ 752 w 1508"/>
                    <a:gd name="T5" fmla="*/ 1504 h 1505"/>
                    <a:gd name="T6" fmla="*/ 1505 w 1508"/>
                    <a:gd name="T7" fmla="*/ 752 h 1505"/>
                    <a:gd name="T8" fmla="*/ 752 w 1508"/>
                    <a:gd name="T9" fmla="*/ 0 h 1505"/>
                    <a:gd name="T10" fmla="*/ 1284 w 1508"/>
                    <a:gd name="T11" fmla="*/ 812 h 1505"/>
                    <a:gd name="T12" fmla="*/ 755 w 1508"/>
                    <a:gd name="T13" fmla="*/ 1287 h 1505"/>
                    <a:gd name="T14" fmla="*/ 220 w 1508"/>
                    <a:gd name="T15" fmla="*/ 752 h 1505"/>
                    <a:gd name="T16" fmla="*/ 275 w 1508"/>
                    <a:gd name="T17" fmla="*/ 516 h 1505"/>
                    <a:gd name="T18" fmla="*/ 262 w 1508"/>
                    <a:gd name="T19" fmla="*/ 479 h 1505"/>
                    <a:gd name="T20" fmla="*/ 325 w 1508"/>
                    <a:gd name="T21" fmla="*/ 416 h 1505"/>
                    <a:gd name="T22" fmla="*/ 338 w 1508"/>
                    <a:gd name="T23" fmla="*/ 419 h 1505"/>
                    <a:gd name="T24" fmla="*/ 755 w 1508"/>
                    <a:gd name="T25" fmla="*/ 217 h 1505"/>
                    <a:gd name="T26" fmla="*/ 1284 w 1508"/>
                    <a:gd name="T27" fmla="*/ 692 h 1505"/>
                    <a:gd name="T28" fmla="*/ 1324 w 1508"/>
                    <a:gd name="T29" fmla="*/ 752 h 1505"/>
                    <a:gd name="T30" fmla="*/ 1284 w 1508"/>
                    <a:gd name="T31" fmla="*/ 812 h 1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08" h="1505">
                      <a:moveTo>
                        <a:pt x="752" y="0"/>
                      </a:moveTo>
                      <a:cubicBezTo>
                        <a:pt x="335" y="0"/>
                        <a:pt x="0" y="338"/>
                        <a:pt x="0" y="752"/>
                      </a:cubicBezTo>
                      <a:cubicBezTo>
                        <a:pt x="0" y="1169"/>
                        <a:pt x="338" y="1504"/>
                        <a:pt x="752" y="1504"/>
                      </a:cubicBezTo>
                      <a:cubicBezTo>
                        <a:pt x="1169" y="1504"/>
                        <a:pt x="1505" y="1166"/>
                        <a:pt x="1505" y="752"/>
                      </a:cubicBezTo>
                      <a:cubicBezTo>
                        <a:pt x="1507" y="335"/>
                        <a:pt x="1169" y="0"/>
                        <a:pt x="752" y="0"/>
                      </a:cubicBezTo>
                      <a:close/>
                      <a:moveTo>
                        <a:pt x="1284" y="812"/>
                      </a:moveTo>
                      <a:cubicBezTo>
                        <a:pt x="1256" y="1080"/>
                        <a:pt x="1030" y="1287"/>
                        <a:pt x="755" y="1287"/>
                      </a:cubicBezTo>
                      <a:cubicBezTo>
                        <a:pt x="459" y="1287"/>
                        <a:pt x="220" y="1048"/>
                        <a:pt x="220" y="752"/>
                      </a:cubicBezTo>
                      <a:cubicBezTo>
                        <a:pt x="220" y="668"/>
                        <a:pt x="241" y="587"/>
                        <a:pt x="275" y="516"/>
                      </a:cubicBezTo>
                      <a:cubicBezTo>
                        <a:pt x="267" y="505"/>
                        <a:pt x="262" y="492"/>
                        <a:pt x="262" y="479"/>
                      </a:cubicBezTo>
                      <a:cubicBezTo>
                        <a:pt x="262" y="445"/>
                        <a:pt x="291" y="416"/>
                        <a:pt x="325" y="416"/>
                      </a:cubicBezTo>
                      <a:cubicBezTo>
                        <a:pt x="330" y="416"/>
                        <a:pt x="333" y="419"/>
                        <a:pt x="338" y="419"/>
                      </a:cubicBezTo>
                      <a:cubicBezTo>
                        <a:pt x="435" y="298"/>
                        <a:pt x="585" y="217"/>
                        <a:pt x="755" y="217"/>
                      </a:cubicBezTo>
                      <a:cubicBezTo>
                        <a:pt x="1030" y="217"/>
                        <a:pt x="1256" y="424"/>
                        <a:pt x="1284" y="692"/>
                      </a:cubicBezTo>
                      <a:cubicBezTo>
                        <a:pt x="1308" y="702"/>
                        <a:pt x="1324" y="726"/>
                        <a:pt x="1324" y="752"/>
                      </a:cubicBezTo>
                      <a:cubicBezTo>
                        <a:pt x="1321" y="778"/>
                        <a:pt x="1305" y="802"/>
                        <a:pt x="1284" y="812"/>
                      </a:cubicBez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D325FAF8-6464-EA42-AC4D-1A0850118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016977"/>
                  <a:ext cx="46038" cy="69850"/>
                </a:xfrm>
                <a:custGeom>
                  <a:avLst/>
                  <a:gdLst>
                    <a:gd name="T0" fmla="*/ 129 w 130"/>
                    <a:gd name="T1" fmla="*/ 173 h 192"/>
                    <a:gd name="T2" fmla="*/ 0 w 130"/>
                    <a:gd name="T3" fmla="*/ 0 h 192"/>
                    <a:gd name="T4" fmla="*/ 0 w 130"/>
                    <a:gd name="T5" fmla="*/ 191 h 192"/>
                    <a:gd name="T6" fmla="*/ 116 w 130"/>
                    <a:gd name="T7" fmla="*/ 191 h 192"/>
                    <a:gd name="T8" fmla="*/ 129 w 130"/>
                    <a:gd name="T9" fmla="*/ 173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192">
                      <a:moveTo>
                        <a:pt x="129" y="173"/>
                      </a:moveTo>
                      <a:cubicBezTo>
                        <a:pt x="95" y="104"/>
                        <a:pt x="50" y="47"/>
                        <a:pt x="0" y="0"/>
                      </a:cubicBezTo>
                      <a:lnTo>
                        <a:pt x="0" y="191"/>
                      </a:lnTo>
                      <a:lnTo>
                        <a:pt x="116" y="191"/>
                      </a:lnTo>
                      <a:cubicBezTo>
                        <a:pt x="118" y="183"/>
                        <a:pt x="124" y="178"/>
                        <a:pt x="129" y="17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Freeform 56">
                  <a:extLst>
                    <a:ext uri="{FF2B5EF4-FFF2-40B4-BE49-F238E27FC236}">
                      <a16:creationId xmlns:a16="http://schemas.microsoft.com/office/drawing/2014/main" id="{62359FE9-5E38-4D46-B55D-927241597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296377"/>
                  <a:ext cx="46038" cy="69850"/>
                </a:xfrm>
                <a:custGeom>
                  <a:avLst/>
                  <a:gdLst>
                    <a:gd name="T0" fmla="*/ 116 w 130"/>
                    <a:gd name="T1" fmla="*/ 0 h 192"/>
                    <a:gd name="T2" fmla="*/ 0 w 130"/>
                    <a:gd name="T3" fmla="*/ 0 h 192"/>
                    <a:gd name="T4" fmla="*/ 0 w 130"/>
                    <a:gd name="T5" fmla="*/ 191 h 192"/>
                    <a:gd name="T6" fmla="*/ 129 w 130"/>
                    <a:gd name="T7" fmla="*/ 21 h 192"/>
                    <a:gd name="T8" fmla="*/ 116 w 130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192">
                      <a:moveTo>
                        <a:pt x="116" y="0"/>
                      </a:moveTo>
                      <a:lnTo>
                        <a:pt x="0" y="0"/>
                      </a:lnTo>
                      <a:lnTo>
                        <a:pt x="0" y="191"/>
                      </a:lnTo>
                      <a:cubicBezTo>
                        <a:pt x="50" y="147"/>
                        <a:pt x="95" y="86"/>
                        <a:pt x="129" y="21"/>
                      </a:cubicBezTo>
                      <a:cubicBezTo>
                        <a:pt x="124" y="16"/>
                        <a:pt x="118" y="8"/>
                        <a:pt x="116" y="0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Freeform 57">
                  <a:extLst>
                    <a:ext uri="{FF2B5EF4-FFF2-40B4-BE49-F238E27FC236}">
                      <a16:creationId xmlns:a16="http://schemas.microsoft.com/office/drawing/2014/main" id="{8530DF1F-307A-F64D-9EE2-682737BBF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104289"/>
                  <a:ext cx="73025" cy="76200"/>
                </a:xfrm>
                <a:custGeom>
                  <a:avLst/>
                  <a:gdLst>
                    <a:gd name="T0" fmla="*/ 176 w 201"/>
                    <a:gd name="T1" fmla="*/ 63 h 213"/>
                    <a:gd name="T2" fmla="*/ 105 w 201"/>
                    <a:gd name="T3" fmla="*/ 0 h 213"/>
                    <a:gd name="T4" fmla="*/ 0 w 201"/>
                    <a:gd name="T5" fmla="*/ 0 h 213"/>
                    <a:gd name="T6" fmla="*/ 0 w 201"/>
                    <a:gd name="T7" fmla="*/ 212 h 213"/>
                    <a:gd name="T8" fmla="*/ 200 w 201"/>
                    <a:gd name="T9" fmla="*/ 212 h 213"/>
                    <a:gd name="T10" fmla="*/ 176 w 201"/>
                    <a:gd name="T11" fmla="*/ 63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13">
                      <a:moveTo>
                        <a:pt x="176" y="63"/>
                      </a:moveTo>
                      <a:cubicBezTo>
                        <a:pt x="139" y="60"/>
                        <a:pt x="111" y="34"/>
                        <a:pt x="105" y="0"/>
                      </a:cubicBez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200" y="212"/>
                      </a:lnTo>
                      <a:cubicBezTo>
                        <a:pt x="197" y="162"/>
                        <a:pt x="189" y="112"/>
                        <a:pt x="176" y="6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Freeform 58">
                  <a:extLst>
                    <a:ext uri="{FF2B5EF4-FFF2-40B4-BE49-F238E27FC236}">
                      <a16:creationId xmlns:a16="http://schemas.microsoft.com/office/drawing/2014/main" id="{BE61C35F-E61D-AF4D-B362-3FD22E4DB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352" y="4199539"/>
                  <a:ext cx="73025" cy="76200"/>
                </a:xfrm>
                <a:custGeom>
                  <a:avLst/>
                  <a:gdLst>
                    <a:gd name="T0" fmla="*/ 171 w 201"/>
                    <a:gd name="T1" fmla="*/ 171 h 213"/>
                    <a:gd name="T2" fmla="*/ 200 w 201"/>
                    <a:gd name="T3" fmla="*/ 0 h 213"/>
                    <a:gd name="T4" fmla="*/ 0 w 201"/>
                    <a:gd name="T5" fmla="*/ 0 h 213"/>
                    <a:gd name="T6" fmla="*/ 0 w 201"/>
                    <a:gd name="T7" fmla="*/ 212 h 213"/>
                    <a:gd name="T8" fmla="*/ 116 w 201"/>
                    <a:gd name="T9" fmla="*/ 212 h 213"/>
                    <a:gd name="T10" fmla="*/ 171 w 201"/>
                    <a:gd name="T11" fmla="*/ 17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13">
                      <a:moveTo>
                        <a:pt x="171" y="171"/>
                      </a:moveTo>
                      <a:cubicBezTo>
                        <a:pt x="187" y="115"/>
                        <a:pt x="197" y="58"/>
                        <a:pt x="200" y="0"/>
                      </a:cubicBez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116" y="212"/>
                      </a:lnTo>
                      <a:cubicBezTo>
                        <a:pt x="126" y="192"/>
                        <a:pt x="147" y="173"/>
                        <a:pt x="171" y="171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4D2695-2300-384A-A2AC-C089F8D0C50F}"/>
                </a:ext>
              </a:extLst>
            </p:cNvPr>
            <p:cNvSpPr/>
            <p:nvPr/>
          </p:nvSpPr>
          <p:spPr>
            <a:xfrm>
              <a:off x="9986753" y="4382149"/>
              <a:ext cx="911906" cy="21544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DNS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25AA19A-DC5F-A048-B786-42A1107237DE}"/>
              </a:ext>
            </a:extLst>
          </p:cNvPr>
          <p:cNvGrpSpPr/>
          <p:nvPr/>
        </p:nvGrpSpPr>
        <p:grpSpPr>
          <a:xfrm>
            <a:off x="7652032" y="680060"/>
            <a:ext cx="805942" cy="796812"/>
            <a:chOff x="1526467" y="4963541"/>
            <a:chExt cx="805942" cy="79681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8F28ED5-1235-4E46-B2AD-394F9B8AC28B}"/>
                </a:ext>
              </a:extLst>
            </p:cNvPr>
            <p:cNvGrpSpPr/>
            <p:nvPr/>
          </p:nvGrpSpPr>
          <p:grpSpPr>
            <a:xfrm>
              <a:off x="1646655" y="4963541"/>
              <a:ext cx="582945" cy="635162"/>
              <a:chOff x="1646655" y="5138148"/>
              <a:chExt cx="582945" cy="63516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DFD2F8E-616F-394D-ADED-31A47F41318F}"/>
                  </a:ext>
                </a:extLst>
              </p:cNvPr>
              <p:cNvSpPr/>
              <p:nvPr/>
            </p:nvSpPr>
            <p:spPr>
              <a:xfrm>
                <a:off x="1646655" y="5138148"/>
                <a:ext cx="582945" cy="6351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15">
                <a:extLst>
                  <a:ext uri="{FF2B5EF4-FFF2-40B4-BE49-F238E27FC236}">
                    <a16:creationId xmlns:a16="http://schemas.microsoft.com/office/drawing/2014/main" id="{644EB73A-CDB1-5C4C-8542-602256809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838" y="5232021"/>
                <a:ext cx="448739" cy="447427"/>
              </a:xfrm>
              <a:custGeom>
                <a:avLst/>
                <a:gdLst>
                  <a:gd name="T0" fmla="*/ 752 w 1506"/>
                  <a:gd name="T1" fmla="*/ 0 h 1505"/>
                  <a:gd name="T2" fmla="*/ 0 w 1506"/>
                  <a:gd name="T3" fmla="*/ 752 h 1505"/>
                  <a:gd name="T4" fmla="*/ 752 w 1506"/>
                  <a:gd name="T5" fmla="*/ 1504 h 1505"/>
                  <a:gd name="T6" fmla="*/ 1505 w 1506"/>
                  <a:gd name="T7" fmla="*/ 752 h 1505"/>
                  <a:gd name="T8" fmla="*/ 752 w 1506"/>
                  <a:gd name="T9" fmla="*/ 0 h 1505"/>
                  <a:gd name="T10" fmla="*/ 1311 w 1506"/>
                  <a:gd name="T11" fmla="*/ 755 h 1505"/>
                  <a:gd name="T12" fmla="*/ 768 w 1506"/>
                  <a:gd name="T13" fmla="*/ 755 h 1505"/>
                  <a:gd name="T14" fmla="*/ 768 w 1506"/>
                  <a:gd name="T15" fmla="*/ 652 h 1505"/>
                  <a:gd name="T16" fmla="*/ 1219 w 1506"/>
                  <a:gd name="T17" fmla="*/ 652 h 1505"/>
                  <a:gd name="T18" fmla="*/ 1311 w 1506"/>
                  <a:gd name="T19" fmla="*/ 755 h 1505"/>
                  <a:gd name="T20" fmla="*/ 881 w 1506"/>
                  <a:gd name="T21" fmla="*/ 505 h 1505"/>
                  <a:gd name="T22" fmla="*/ 1009 w 1506"/>
                  <a:gd name="T23" fmla="*/ 505 h 1505"/>
                  <a:gd name="T24" fmla="*/ 1098 w 1506"/>
                  <a:gd name="T25" fmla="*/ 608 h 1505"/>
                  <a:gd name="T26" fmla="*/ 881 w 1506"/>
                  <a:gd name="T27" fmla="*/ 608 h 1505"/>
                  <a:gd name="T28" fmla="*/ 881 w 1506"/>
                  <a:gd name="T29" fmla="*/ 505 h 1505"/>
                  <a:gd name="T30" fmla="*/ 653 w 1506"/>
                  <a:gd name="T31" fmla="*/ 390 h 1505"/>
                  <a:gd name="T32" fmla="*/ 818 w 1506"/>
                  <a:gd name="T33" fmla="*/ 461 h 1505"/>
                  <a:gd name="T34" fmla="*/ 480 w 1506"/>
                  <a:gd name="T35" fmla="*/ 461 h 1505"/>
                  <a:gd name="T36" fmla="*/ 653 w 1506"/>
                  <a:gd name="T37" fmla="*/ 390 h 1505"/>
                  <a:gd name="T38" fmla="*/ 475 w 1506"/>
                  <a:gd name="T39" fmla="*/ 505 h 1505"/>
                  <a:gd name="T40" fmla="*/ 834 w 1506"/>
                  <a:gd name="T41" fmla="*/ 505 h 1505"/>
                  <a:gd name="T42" fmla="*/ 834 w 1506"/>
                  <a:gd name="T43" fmla="*/ 608 h 1505"/>
                  <a:gd name="T44" fmla="*/ 475 w 1506"/>
                  <a:gd name="T45" fmla="*/ 608 h 1505"/>
                  <a:gd name="T46" fmla="*/ 475 w 1506"/>
                  <a:gd name="T47" fmla="*/ 505 h 1505"/>
                  <a:gd name="T48" fmla="*/ 430 w 1506"/>
                  <a:gd name="T49" fmla="*/ 550 h 1505"/>
                  <a:gd name="T50" fmla="*/ 430 w 1506"/>
                  <a:gd name="T51" fmla="*/ 608 h 1505"/>
                  <a:gd name="T52" fmla="*/ 299 w 1506"/>
                  <a:gd name="T53" fmla="*/ 608 h 1505"/>
                  <a:gd name="T54" fmla="*/ 430 w 1506"/>
                  <a:gd name="T55" fmla="*/ 550 h 1505"/>
                  <a:gd name="T56" fmla="*/ 252 w 1506"/>
                  <a:gd name="T57" fmla="*/ 652 h 1505"/>
                  <a:gd name="T58" fmla="*/ 724 w 1506"/>
                  <a:gd name="T59" fmla="*/ 652 h 1505"/>
                  <a:gd name="T60" fmla="*/ 724 w 1506"/>
                  <a:gd name="T61" fmla="*/ 755 h 1505"/>
                  <a:gd name="T62" fmla="*/ 202 w 1506"/>
                  <a:gd name="T63" fmla="*/ 755 h 1505"/>
                  <a:gd name="T64" fmla="*/ 252 w 1506"/>
                  <a:gd name="T65" fmla="*/ 652 h 1505"/>
                  <a:gd name="T66" fmla="*/ 189 w 1506"/>
                  <a:gd name="T67" fmla="*/ 836 h 1505"/>
                  <a:gd name="T68" fmla="*/ 191 w 1506"/>
                  <a:gd name="T69" fmla="*/ 802 h 1505"/>
                  <a:gd name="T70" fmla="*/ 498 w 1506"/>
                  <a:gd name="T71" fmla="*/ 802 h 1505"/>
                  <a:gd name="T72" fmla="*/ 498 w 1506"/>
                  <a:gd name="T73" fmla="*/ 904 h 1505"/>
                  <a:gd name="T74" fmla="*/ 202 w 1506"/>
                  <a:gd name="T75" fmla="*/ 904 h 1505"/>
                  <a:gd name="T76" fmla="*/ 189 w 1506"/>
                  <a:gd name="T77" fmla="*/ 836 h 1505"/>
                  <a:gd name="T78" fmla="*/ 721 w 1506"/>
                  <a:gd name="T79" fmla="*/ 1053 h 1505"/>
                  <a:gd name="T80" fmla="*/ 391 w 1506"/>
                  <a:gd name="T81" fmla="*/ 1053 h 1505"/>
                  <a:gd name="T82" fmla="*/ 223 w 1506"/>
                  <a:gd name="T83" fmla="*/ 951 h 1505"/>
                  <a:gd name="T84" fmla="*/ 721 w 1506"/>
                  <a:gd name="T85" fmla="*/ 951 h 1505"/>
                  <a:gd name="T86" fmla="*/ 721 w 1506"/>
                  <a:gd name="T87" fmla="*/ 1053 h 1505"/>
                  <a:gd name="T88" fmla="*/ 545 w 1506"/>
                  <a:gd name="T89" fmla="*/ 904 h 1505"/>
                  <a:gd name="T90" fmla="*/ 545 w 1506"/>
                  <a:gd name="T91" fmla="*/ 802 h 1505"/>
                  <a:gd name="T92" fmla="*/ 960 w 1506"/>
                  <a:gd name="T93" fmla="*/ 802 h 1505"/>
                  <a:gd name="T94" fmla="*/ 960 w 1506"/>
                  <a:gd name="T95" fmla="*/ 904 h 1505"/>
                  <a:gd name="T96" fmla="*/ 545 w 1506"/>
                  <a:gd name="T97" fmla="*/ 904 h 1505"/>
                  <a:gd name="T98" fmla="*/ 1143 w 1506"/>
                  <a:gd name="T99" fmla="*/ 1053 h 1505"/>
                  <a:gd name="T100" fmla="*/ 766 w 1506"/>
                  <a:gd name="T101" fmla="*/ 1053 h 1505"/>
                  <a:gd name="T102" fmla="*/ 766 w 1506"/>
                  <a:gd name="T103" fmla="*/ 951 h 1505"/>
                  <a:gd name="T104" fmla="*/ 1290 w 1506"/>
                  <a:gd name="T105" fmla="*/ 951 h 1505"/>
                  <a:gd name="T106" fmla="*/ 1143 w 1506"/>
                  <a:gd name="T107" fmla="*/ 1053 h 1505"/>
                  <a:gd name="T108" fmla="*/ 1004 w 1506"/>
                  <a:gd name="T109" fmla="*/ 904 h 1505"/>
                  <a:gd name="T110" fmla="*/ 1004 w 1506"/>
                  <a:gd name="T111" fmla="*/ 802 h 1505"/>
                  <a:gd name="T112" fmla="*/ 1324 w 1506"/>
                  <a:gd name="T113" fmla="*/ 802 h 1505"/>
                  <a:gd name="T114" fmla="*/ 1327 w 1506"/>
                  <a:gd name="T115" fmla="*/ 831 h 1505"/>
                  <a:gd name="T116" fmla="*/ 1313 w 1506"/>
                  <a:gd name="T117" fmla="*/ 907 h 1505"/>
                  <a:gd name="T118" fmla="*/ 1004 w 1506"/>
                  <a:gd name="T119" fmla="*/ 907 h 1505"/>
                  <a:gd name="T120" fmla="*/ 1004 w 1506"/>
                  <a:gd name="T121" fmla="*/ 904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6" h="1505">
                    <a:moveTo>
                      <a:pt x="752" y="0"/>
                    </a:moveTo>
                    <a:cubicBezTo>
                      <a:pt x="336" y="0"/>
                      <a:pt x="0" y="338"/>
                      <a:pt x="0" y="752"/>
                    </a:cubicBezTo>
                    <a:cubicBezTo>
                      <a:pt x="0" y="1169"/>
                      <a:pt x="338" y="1504"/>
                      <a:pt x="752" y="1504"/>
                    </a:cubicBezTo>
                    <a:cubicBezTo>
                      <a:pt x="1169" y="1504"/>
                      <a:pt x="1505" y="1166"/>
                      <a:pt x="1505" y="752"/>
                    </a:cubicBezTo>
                    <a:cubicBezTo>
                      <a:pt x="1505" y="335"/>
                      <a:pt x="1167" y="0"/>
                      <a:pt x="752" y="0"/>
                    </a:cubicBezTo>
                    <a:close/>
                    <a:moveTo>
                      <a:pt x="1311" y="755"/>
                    </a:moveTo>
                    <a:lnTo>
                      <a:pt x="768" y="755"/>
                    </a:lnTo>
                    <a:lnTo>
                      <a:pt x="768" y="652"/>
                    </a:lnTo>
                    <a:lnTo>
                      <a:pt x="1219" y="652"/>
                    </a:lnTo>
                    <a:cubicBezTo>
                      <a:pt x="1264" y="679"/>
                      <a:pt x="1295" y="713"/>
                      <a:pt x="1311" y="755"/>
                    </a:cubicBezTo>
                    <a:close/>
                    <a:moveTo>
                      <a:pt x="881" y="505"/>
                    </a:moveTo>
                    <a:lnTo>
                      <a:pt x="1009" y="505"/>
                    </a:lnTo>
                    <a:cubicBezTo>
                      <a:pt x="1049" y="529"/>
                      <a:pt x="1080" y="566"/>
                      <a:pt x="1098" y="608"/>
                    </a:cubicBezTo>
                    <a:lnTo>
                      <a:pt x="881" y="608"/>
                    </a:lnTo>
                    <a:lnTo>
                      <a:pt x="881" y="505"/>
                    </a:lnTo>
                    <a:close/>
                    <a:moveTo>
                      <a:pt x="653" y="390"/>
                    </a:moveTo>
                    <a:cubicBezTo>
                      <a:pt x="718" y="390"/>
                      <a:pt x="776" y="416"/>
                      <a:pt x="818" y="461"/>
                    </a:cubicBezTo>
                    <a:lnTo>
                      <a:pt x="480" y="461"/>
                    </a:lnTo>
                    <a:cubicBezTo>
                      <a:pt x="519" y="414"/>
                      <a:pt x="582" y="390"/>
                      <a:pt x="653" y="390"/>
                    </a:cubicBezTo>
                    <a:close/>
                    <a:moveTo>
                      <a:pt x="475" y="505"/>
                    </a:moveTo>
                    <a:lnTo>
                      <a:pt x="834" y="505"/>
                    </a:lnTo>
                    <a:lnTo>
                      <a:pt x="834" y="608"/>
                    </a:lnTo>
                    <a:lnTo>
                      <a:pt x="475" y="608"/>
                    </a:lnTo>
                    <a:lnTo>
                      <a:pt x="475" y="505"/>
                    </a:lnTo>
                    <a:close/>
                    <a:moveTo>
                      <a:pt x="430" y="550"/>
                    </a:moveTo>
                    <a:lnTo>
                      <a:pt x="430" y="608"/>
                    </a:lnTo>
                    <a:lnTo>
                      <a:pt x="299" y="608"/>
                    </a:lnTo>
                    <a:cubicBezTo>
                      <a:pt x="336" y="579"/>
                      <a:pt x="378" y="558"/>
                      <a:pt x="430" y="550"/>
                    </a:cubicBezTo>
                    <a:close/>
                    <a:moveTo>
                      <a:pt x="252" y="652"/>
                    </a:moveTo>
                    <a:lnTo>
                      <a:pt x="724" y="652"/>
                    </a:lnTo>
                    <a:lnTo>
                      <a:pt x="724" y="755"/>
                    </a:lnTo>
                    <a:lnTo>
                      <a:pt x="202" y="755"/>
                    </a:lnTo>
                    <a:cubicBezTo>
                      <a:pt x="212" y="718"/>
                      <a:pt x="228" y="684"/>
                      <a:pt x="252" y="652"/>
                    </a:cubicBezTo>
                    <a:close/>
                    <a:moveTo>
                      <a:pt x="189" y="836"/>
                    </a:moveTo>
                    <a:cubicBezTo>
                      <a:pt x="189" y="825"/>
                      <a:pt x="191" y="815"/>
                      <a:pt x="191" y="802"/>
                    </a:cubicBezTo>
                    <a:lnTo>
                      <a:pt x="498" y="802"/>
                    </a:lnTo>
                    <a:lnTo>
                      <a:pt x="498" y="904"/>
                    </a:lnTo>
                    <a:lnTo>
                      <a:pt x="202" y="904"/>
                    </a:lnTo>
                    <a:cubicBezTo>
                      <a:pt x="194" y="883"/>
                      <a:pt x="189" y="859"/>
                      <a:pt x="189" y="836"/>
                    </a:cubicBezTo>
                    <a:close/>
                    <a:moveTo>
                      <a:pt x="721" y="1053"/>
                    </a:moveTo>
                    <a:lnTo>
                      <a:pt x="391" y="1053"/>
                    </a:lnTo>
                    <a:cubicBezTo>
                      <a:pt x="320" y="1046"/>
                      <a:pt x="260" y="1006"/>
                      <a:pt x="223" y="951"/>
                    </a:cubicBezTo>
                    <a:lnTo>
                      <a:pt x="721" y="951"/>
                    </a:lnTo>
                    <a:lnTo>
                      <a:pt x="721" y="1053"/>
                    </a:lnTo>
                    <a:close/>
                    <a:moveTo>
                      <a:pt x="545" y="904"/>
                    </a:moveTo>
                    <a:lnTo>
                      <a:pt x="545" y="802"/>
                    </a:lnTo>
                    <a:lnTo>
                      <a:pt x="960" y="802"/>
                    </a:lnTo>
                    <a:lnTo>
                      <a:pt x="960" y="904"/>
                    </a:lnTo>
                    <a:lnTo>
                      <a:pt x="545" y="904"/>
                    </a:lnTo>
                    <a:close/>
                    <a:moveTo>
                      <a:pt x="1143" y="1053"/>
                    </a:moveTo>
                    <a:lnTo>
                      <a:pt x="766" y="1053"/>
                    </a:lnTo>
                    <a:lnTo>
                      <a:pt x="766" y="951"/>
                    </a:lnTo>
                    <a:lnTo>
                      <a:pt x="1290" y="951"/>
                    </a:lnTo>
                    <a:cubicBezTo>
                      <a:pt x="1258" y="1004"/>
                      <a:pt x="1206" y="1046"/>
                      <a:pt x="1143" y="1053"/>
                    </a:cubicBezTo>
                    <a:close/>
                    <a:moveTo>
                      <a:pt x="1004" y="904"/>
                    </a:moveTo>
                    <a:lnTo>
                      <a:pt x="1004" y="802"/>
                    </a:lnTo>
                    <a:lnTo>
                      <a:pt x="1324" y="802"/>
                    </a:lnTo>
                    <a:cubicBezTo>
                      <a:pt x="1324" y="810"/>
                      <a:pt x="1327" y="820"/>
                      <a:pt x="1327" y="831"/>
                    </a:cubicBezTo>
                    <a:cubicBezTo>
                      <a:pt x="1327" y="857"/>
                      <a:pt x="1321" y="880"/>
                      <a:pt x="1313" y="907"/>
                    </a:cubicBezTo>
                    <a:lnTo>
                      <a:pt x="1004" y="907"/>
                    </a:lnTo>
                    <a:lnTo>
                      <a:pt x="1004" y="904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F0941A-6F0B-A24F-8231-7A741C2425CD}"/>
                </a:ext>
              </a:extLst>
            </p:cNvPr>
            <p:cNvSpPr/>
            <p:nvPr/>
          </p:nvSpPr>
          <p:spPr>
            <a:xfrm>
              <a:off x="1526467" y="5544909"/>
              <a:ext cx="805942" cy="21544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WAF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511D31F-F57A-5142-B967-3B42FFBEB7F5}"/>
              </a:ext>
            </a:extLst>
          </p:cNvPr>
          <p:cNvSpPr/>
          <p:nvPr/>
        </p:nvSpPr>
        <p:spPr>
          <a:xfrm>
            <a:off x="6414337" y="1834158"/>
            <a:ext cx="1253538" cy="424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chemeClr val="bg1">
                    <a:lumMod val="65000"/>
                  </a:schemeClr>
                </a:solidFill>
              </a:rPr>
              <a:t>Apiary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CBE1556D-BBAC-C24B-A3BC-E149CD5C76C3}"/>
              </a:ext>
            </a:extLst>
          </p:cNvPr>
          <p:cNvCxnSpPr>
            <a:stCxn id="41" idx="0"/>
            <a:endCxn id="40" idx="2"/>
          </p:cNvCxnSpPr>
          <p:nvPr/>
        </p:nvCxnSpPr>
        <p:spPr>
          <a:xfrm rot="16200000" flipV="1">
            <a:off x="5543655" y="2458243"/>
            <a:ext cx="1032017" cy="644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8">
            <a:extLst>
              <a:ext uri="{FF2B5EF4-FFF2-40B4-BE49-F238E27FC236}">
                <a16:creationId xmlns:a16="http://schemas.microsoft.com/office/drawing/2014/main" id="{6FDE8134-5234-6F4F-B4A6-8E0897254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512" y="5931708"/>
            <a:ext cx="1444158" cy="813600"/>
          </a:xfrm>
          <a:custGeom>
            <a:avLst/>
            <a:gdLst>
              <a:gd name="T0" fmla="*/ 6100 w 7436"/>
              <a:gd name="T1" fmla="*/ 1510 h 4183"/>
              <a:gd name="T2" fmla="*/ 6100 w 7436"/>
              <a:gd name="T3" fmla="*/ 1510 h 4183"/>
              <a:gd name="T4" fmla="*/ 5984 w 7436"/>
              <a:gd name="T5" fmla="*/ 1539 h 4183"/>
              <a:gd name="T6" fmla="*/ 4706 w 7436"/>
              <a:gd name="T7" fmla="*/ 581 h 4183"/>
              <a:gd name="T8" fmla="*/ 4270 w 7436"/>
              <a:gd name="T9" fmla="*/ 668 h 4183"/>
              <a:gd name="T10" fmla="*/ 3021 w 7436"/>
              <a:gd name="T11" fmla="*/ 0 h 4183"/>
              <a:gd name="T12" fmla="*/ 1539 w 7436"/>
              <a:gd name="T13" fmla="*/ 1161 h 4183"/>
              <a:gd name="T14" fmla="*/ 1511 w 7436"/>
              <a:gd name="T15" fmla="*/ 1161 h 4183"/>
              <a:gd name="T16" fmla="*/ 0 w 7436"/>
              <a:gd name="T17" fmla="*/ 2672 h 4183"/>
              <a:gd name="T18" fmla="*/ 1511 w 7436"/>
              <a:gd name="T19" fmla="*/ 4182 h 4183"/>
              <a:gd name="T20" fmla="*/ 6100 w 7436"/>
              <a:gd name="T21" fmla="*/ 4182 h 4183"/>
              <a:gd name="T22" fmla="*/ 7435 w 7436"/>
              <a:gd name="T23" fmla="*/ 2846 h 4183"/>
              <a:gd name="T24" fmla="*/ 6100 w 7436"/>
              <a:gd name="T25" fmla="*/ 1510 h 4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36" h="4183">
                <a:moveTo>
                  <a:pt x="6100" y="1510"/>
                </a:moveTo>
                <a:lnTo>
                  <a:pt x="6100" y="1510"/>
                </a:lnTo>
                <a:cubicBezTo>
                  <a:pt x="6070" y="1510"/>
                  <a:pt x="6013" y="1510"/>
                  <a:pt x="5984" y="1539"/>
                </a:cubicBezTo>
                <a:cubicBezTo>
                  <a:pt x="5809" y="987"/>
                  <a:pt x="5316" y="581"/>
                  <a:pt x="4706" y="581"/>
                </a:cubicBezTo>
                <a:cubicBezTo>
                  <a:pt x="4560" y="581"/>
                  <a:pt x="4415" y="609"/>
                  <a:pt x="4270" y="668"/>
                </a:cubicBezTo>
                <a:cubicBezTo>
                  <a:pt x="3979" y="261"/>
                  <a:pt x="3544" y="0"/>
                  <a:pt x="3021" y="0"/>
                </a:cubicBezTo>
                <a:cubicBezTo>
                  <a:pt x="2295" y="0"/>
                  <a:pt x="1714" y="493"/>
                  <a:pt x="1539" y="1161"/>
                </a:cubicBezTo>
                <a:cubicBezTo>
                  <a:pt x="1511" y="1161"/>
                  <a:pt x="1511" y="1161"/>
                  <a:pt x="1511" y="1161"/>
                </a:cubicBezTo>
                <a:cubicBezTo>
                  <a:pt x="669" y="1161"/>
                  <a:pt x="0" y="1859"/>
                  <a:pt x="0" y="2672"/>
                </a:cubicBezTo>
                <a:cubicBezTo>
                  <a:pt x="0" y="3514"/>
                  <a:pt x="669" y="4182"/>
                  <a:pt x="1511" y="4182"/>
                </a:cubicBezTo>
                <a:cubicBezTo>
                  <a:pt x="6100" y="4182"/>
                  <a:pt x="6100" y="4182"/>
                  <a:pt x="6100" y="4182"/>
                </a:cubicBezTo>
                <a:cubicBezTo>
                  <a:pt x="6826" y="4182"/>
                  <a:pt x="7435" y="3601"/>
                  <a:pt x="7435" y="2846"/>
                </a:cubicBezTo>
                <a:cubicBezTo>
                  <a:pt x="7435" y="2120"/>
                  <a:pt x="6826" y="1510"/>
                  <a:pt x="6100" y="151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/>
          <a:extLst>
            <a:ext uri="{91240B29-F687-4f45-9708-019B960494DF}">
              <a14:hiddenLine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dirty="0"/>
              <a:t>Other</a:t>
            </a:r>
          </a:p>
          <a:p>
            <a:pPr algn="ctr"/>
            <a:r>
              <a:rPr lang="en-US" sz="1200" dirty="0"/>
              <a:t>Clouds</a:t>
            </a:r>
          </a:p>
        </p:txBody>
      </p:sp>
      <p:grpSp>
        <p:nvGrpSpPr>
          <p:cNvPr id="95" name="Group 373">
            <a:extLst>
              <a:ext uri="{FF2B5EF4-FFF2-40B4-BE49-F238E27FC236}">
                <a16:creationId xmlns:a16="http://schemas.microsoft.com/office/drawing/2014/main" id="{61B33AB2-EC4F-9C45-860B-835454DFB3D5}"/>
              </a:ext>
            </a:extLst>
          </p:cNvPr>
          <p:cNvGrpSpPr/>
          <p:nvPr/>
        </p:nvGrpSpPr>
        <p:grpSpPr>
          <a:xfrm>
            <a:off x="7058153" y="5846316"/>
            <a:ext cx="301228" cy="398261"/>
            <a:chOff x="8088879" y="2803768"/>
            <a:chExt cx="593365" cy="675303"/>
          </a:xfrm>
        </p:grpSpPr>
        <p:sp>
          <p:nvSpPr>
            <p:cNvPr id="96" name="Rectangle 242">
              <a:extLst>
                <a:ext uri="{FF2B5EF4-FFF2-40B4-BE49-F238E27FC236}">
                  <a16:creationId xmlns:a16="http://schemas.microsoft.com/office/drawing/2014/main" id="{BF9D3A71-20F5-1146-95C9-D7B6543315E2}"/>
                </a:ext>
              </a:extLst>
            </p:cNvPr>
            <p:cNvSpPr/>
            <p:nvPr/>
          </p:nvSpPr>
          <p:spPr>
            <a:xfrm>
              <a:off x="8099299" y="2817589"/>
              <a:ext cx="582945" cy="661482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/>
                <a:t>  </a:t>
              </a:r>
            </a:p>
          </p:txBody>
        </p:sp>
        <p:grpSp>
          <p:nvGrpSpPr>
            <p:cNvPr id="97" name="Group 244">
              <a:extLst>
                <a:ext uri="{FF2B5EF4-FFF2-40B4-BE49-F238E27FC236}">
                  <a16:creationId xmlns:a16="http://schemas.microsoft.com/office/drawing/2014/main" id="{91BE6CE7-1E11-7548-954C-EBE24D4552F8}"/>
                </a:ext>
              </a:extLst>
            </p:cNvPr>
            <p:cNvGrpSpPr/>
            <p:nvPr/>
          </p:nvGrpSpPr>
          <p:grpSpPr>
            <a:xfrm>
              <a:off x="8088879" y="2803768"/>
              <a:ext cx="582945" cy="635162"/>
              <a:chOff x="2681212" y="2882206"/>
              <a:chExt cx="582945" cy="635162"/>
            </a:xfrm>
          </p:grpSpPr>
          <p:sp>
            <p:nvSpPr>
              <p:cNvPr id="98" name="Rectangle 246">
                <a:extLst>
                  <a:ext uri="{FF2B5EF4-FFF2-40B4-BE49-F238E27FC236}">
                    <a16:creationId xmlns:a16="http://schemas.microsoft.com/office/drawing/2014/main" id="{A6B1D61D-C145-EF40-806D-571AFC16142C}"/>
                  </a:ext>
                </a:extLst>
              </p:cNvPr>
              <p:cNvSpPr/>
              <p:nvPr/>
            </p:nvSpPr>
            <p:spPr>
              <a:xfrm>
                <a:off x="2681212" y="2882206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99" name="Group 247">
                <a:extLst>
                  <a:ext uri="{FF2B5EF4-FFF2-40B4-BE49-F238E27FC236}">
                    <a16:creationId xmlns:a16="http://schemas.microsoft.com/office/drawing/2014/main" id="{BB85CDA2-FC99-D24D-8E3F-6BD9AB8B6246}"/>
                  </a:ext>
                </a:extLst>
              </p:cNvPr>
              <p:cNvGrpSpPr/>
              <p:nvPr/>
            </p:nvGrpSpPr>
            <p:grpSpPr>
              <a:xfrm>
                <a:off x="2764251" y="2955081"/>
                <a:ext cx="426432" cy="465796"/>
                <a:chOff x="5830888" y="5080000"/>
                <a:chExt cx="515937" cy="563563"/>
              </a:xfrm>
            </p:grpSpPr>
            <p:sp>
              <p:nvSpPr>
                <p:cNvPr id="100" name="Freeform 47">
                  <a:extLst>
                    <a:ext uri="{FF2B5EF4-FFF2-40B4-BE49-F238E27FC236}">
                      <a16:creationId xmlns:a16="http://schemas.microsoft.com/office/drawing/2014/main" id="{1336239E-FC3D-0647-B4F9-C9FDE09BC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7900" y="5189538"/>
                  <a:ext cx="61913" cy="222250"/>
                </a:xfrm>
                <a:custGeom>
                  <a:avLst/>
                  <a:gdLst>
                    <a:gd name="T0" fmla="*/ 107 w 174"/>
                    <a:gd name="T1" fmla="*/ 152 h 617"/>
                    <a:gd name="T2" fmla="*/ 173 w 174"/>
                    <a:gd name="T3" fmla="*/ 152 h 617"/>
                    <a:gd name="T4" fmla="*/ 86 w 174"/>
                    <a:gd name="T5" fmla="*/ 0 h 617"/>
                    <a:gd name="T6" fmla="*/ 0 w 174"/>
                    <a:gd name="T7" fmla="*/ 152 h 617"/>
                    <a:gd name="T8" fmla="*/ 65 w 174"/>
                    <a:gd name="T9" fmla="*/ 152 h 617"/>
                    <a:gd name="T10" fmla="*/ 65 w 174"/>
                    <a:gd name="T11" fmla="*/ 466 h 617"/>
                    <a:gd name="T12" fmla="*/ 0 w 174"/>
                    <a:gd name="T13" fmla="*/ 466 h 617"/>
                    <a:gd name="T14" fmla="*/ 86 w 174"/>
                    <a:gd name="T15" fmla="*/ 616 h 617"/>
                    <a:gd name="T16" fmla="*/ 173 w 174"/>
                    <a:gd name="T17" fmla="*/ 466 h 617"/>
                    <a:gd name="T18" fmla="*/ 107 w 174"/>
                    <a:gd name="T19" fmla="*/ 466 h 617"/>
                    <a:gd name="T20" fmla="*/ 107 w 174"/>
                    <a:gd name="T21" fmla="*/ 152 h 6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4" h="617">
                      <a:moveTo>
                        <a:pt x="107" y="152"/>
                      </a:moveTo>
                      <a:lnTo>
                        <a:pt x="173" y="152"/>
                      </a:lnTo>
                      <a:lnTo>
                        <a:pt x="86" y="0"/>
                      </a:lnTo>
                      <a:lnTo>
                        <a:pt x="0" y="152"/>
                      </a:lnTo>
                      <a:lnTo>
                        <a:pt x="65" y="152"/>
                      </a:lnTo>
                      <a:lnTo>
                        <a:pt x="65" y="466"/>
                      </a:lnTo>
                      <a:lnTo>
                        <a:pt x="0" y="466"/>
                      </a:lnTo>
                      <a:lnTo>
                        <a:pt x="86" y="616"/>
                      </a:lnTo>
                      <a:lnTo>
                        <a:pt x="173" y="466"/>
                      </a:lnTo>
                      <a:lnTo>
                        <a:pt x="107" y="466"/>
                      </a:lnTo>
                      <a:lnTo>
                        <a:pt x="107" y="15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Freeform 48">
                  <a:extLst>
                    <a:ext uri="{FF2B5EF4-FFF2-40B4-BE49-F238E27FC236}">
                      <a16:creationId xmlns:a16="http://schemas.microsoft.com/office/drawing/2014/main" id="{A75FD423-E0D6-C34E-9AAF-44919A59C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5350" y="5268913"/>
                  <a:ext cx="93663" cy="61912"/>
                </a:xfrm>
                <a:custGeom>
                  <a:avLst/>
                  <a:gdLst>
                    <a:gd name="T0" fmla="*/ 257 w 258"/>
                    <a:gd name="T1" fmla="*/ 87 h 174"/>
                    <a:gd name="T2" fmla="*/ 107 w 258"/>
                    <a:gd name="T3" fmla="*/ 0 h 174"/>
                    <a:gd name="T4" fmla="*/ 107 w 258"/>
                    <a:gd name="T5" fmla="*/ 63 h 174"/>
                    <a:gd name="T6" fmla="*/ 0 w 258"/>
                    <a:gd name="T7" fmla="*/ 63 h 174"/>
                    <a:gd name="T8" fmla="*/ 0 w 258"/>
                    <a:gd name="T9" fmla="*/ 108 h 174"/>
                    <a:gd name="T10" fmla="*/ 107 w 258"/>
                    <a:gd name="T11" fmla="*/ 108 h 174"/>
                    <a:gd name="T12" fmla="*/ 107 w 258"/>
                    <a:gd name="T13" fmla="*/ 173 h 174"/>
                    <a:gd name="T14" fmla="*/ 257 w 258"/>
                    <a:gd name="T15" fmla="*/ 87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257" y="87"/>
                      </a:moveTo>
                      <a:lnTo>
                        <a:pt x="107" y="0"/>
                      </a:lnTo>
                      <a:lnTo>
                        <a:pt x="107" y="63"/>
                      </a:lnTo>
                      <a:lnTo>
                        <a:pt x="0" y="63"/>
                      </a:lnTo>
                      <a:lnTo>
                        <a:pt x="0" y="108"/>
                      </a:lnTo>
                      <a:lnTo>
                        <a:pt x="107" y="108"/>
                      </a:lnTo>
                      <a:lnTo>
                        <a:pt x="107" y="173"/>
                      </a:lnTo>
                      <a:lnTo>
                        <a:pt x="257" y="87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Freeform 49">
                  <a:extLst>
                    <a:ext uri="{FF2B5EF4-FFF2-40B4-BE49-F238E27FC236}">
                      <a16:creationId xmlns:a16="http://schemas.microsoft.com/office/drawing/2014/main" id="{4319106F-CAA8-4844-8FED-BF6C9DAD9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0288" y="5268913"/>
                  <a:ext cx="93662" cy="61912"/>
                </a:xfrm>
                <a:custGeom>
                  <a:avLst/>
                  <a:gdLst>
                    <a:gd name="T0" fmla="*/ 152 w 258"/>
                    <a:gd name="T1" fmla="*/ 0 h 174"/>
                    <a:gd name="T2" fmla="*/ 0 w 258"/>
                    <a:gd name="T3" fmla="*/ 87 h 174"/>
                    <a:gd name="T4" fmla="*/ 152 w 258"/>
                    <a:gd name="T5" fmla="*/ 173 h 174"/>
                    <a:gd name="T6" fmla="*/ 152 w 258"/>
                    <a:gd name="T7" fmla="*/ 108 h 174"/>
                    <a:gd name="T8" fmla="*/ 257 w 258"/>
                    <a:gd name="T9" fmla="*/ 108 h 174"/>
                    <a:gd name="T10" fmla="*/ 257 w 258"/>
                    <a:gd name="T11" fmla="*/ 63 h 174"/>
                    <a:gd name="T12" fmla="*/ 152 w 258"/>
                    <a:gd name="T13" fmla="*/ 63 h 174"/>
                    <a:gd name="T14" fmla="*/ 152 w 258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174">
                      <a:moveTo>
                        <a:pt x="152" y="0"/>
                      </a:moveTo>
                      <a:lnTo>
                        <a:pt x="0" y="87"/>
                      </a:lnTo>
                      <a:lnTo>
                        <a:pt x="152" y="173"/>
                      </a:lnTo>
                      <a:lnTo>
                        <a:pt x="152" y="108"/>
                      </a:lnTo>
                      <a:lnTo>
                        <a:pt x="257" y="108"/>
                      </a:lnTo>
                      <a:lnTo>
                        <a:pt x="257" y="63"/>
                      </a:lnTo>
                      <a:lnTo>
                        <a:pt x="152" y="63"/>
                      </a:lnTo>
                      <a:lnTo>
                        <a:pt x="152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Freeform 50">
                  <a:extLst>
                    <a:ext uri="{FF2B5EF4-FFF2-40B4-BE49-F238E27FC236}">
                      <a16:creationId xmlns:a16="http://schemas.microsoft.com/office/drawing/2014/main" id="{2A5426D4-4FA1-6A46-9BAA-E90E735BB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5363" y="5524500"/>
                  <a:ext cx="23812" cy="19050"/>
                </a:xfrm>
                <a:custGeom>
                  <a:avLst/>
                  <a:gdLst>
                    <a:gd name="T0" fmla="*/ 52 w 66"/>
                    <a:gd name="T1" fmla="*/ 5 h 53"/>
                    <a:gd name="T2" fmla="*/ 26 w 66"/>
                    <a:gd name="T3" fmla="*/ 0 h 53"/>
                    <a:gd name="T4" fmla="*/ 0 w 66"/>
                    <a:gd name="T5" fmla="*/ 0 h 53"/>
                    <a:gd name="T6" fmla="*/ 0 w 66"/>
                    <a:gd name="T7" fmla="*/ 52 h 53"/>
                    <a:gd name="T8" fmla="*/ 34 w 66"/>
                    <a:gd name="T9" fmla="*/ 52 h 53"/>
                    <a:gd name="T10" fmla="*/ 55 w 66"/>
                    <a:gd name="T11" fmla="*/ 47 h 53"/>
                    <a:gd name="T12" fmla="*/ 65 w 66"/>
                    <a:gd name="T13" fmla="*/ 26 h 53"/>
                    <a:gd name="T14" fmla="*/ 52 w 66"/>
                    <a:gd name="T15" fmla="*/ 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53">
                      <a:moveTo>
                        <a:pt x="52" y="5"/>
                      </a:moveTo>
                      <a:cubicBezTo>
                        <a:pt x="47" y="0"/>
                        <a:pt x="39" y="0"/>
                        <a:pt x="26" y="0"/>
                      </a:cubicBez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34" y="52"/>
                      </a:lnTo>
                      <a:cubicBezTo>
                        <a:pt x="39" y="52"/>
                        <a:pt x="47" y="52"/>
                        <a:pt x="55" y="47"/>
                      </a:cubicBezTo>
                      <a:cubicBezTo>
                        <a:pt x="58" y="44"/>
                        <a:pt x="65" y="39"/>
                        <a:pt x="65" y="26"/>
                      </a:cubicBezTo>
                      <a:cubicBezTo>
                        <a:pt x="63" y="16"/>
                        <a:pt x="55" y="8"/>
                        <a:pt x="52" y="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Freeform 51">
                  <a:extLst>
                    <a:ext uri="{FF2B5EF4-FFF2-40B4-BE49-F238E27FC236}">
                      <a16:creationId xmlns:a16="http://schemas.microsoft.com/office/drawing/2014/main" id="{90CD3561-0D48-1643-89E5-8778EEBBC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3925" y="5526088"/>
                  <a:ext cx="28575" cy="47625"/>
                </a:xfrm>
                <a:custGeom>
                  <a:avLst/>
                  <a:gdLst>
                    <a:gd name="T0" fmla="*/ 42 w 80"/>
                    <a:gd name="T1" fmla="*/ 3 h 131"/>
                    <a:gd name="T2" fmla="*/ 0 w 80"/>
                    <a:gd name="T3" fmla="*/ 0 h 131"/>
                    <a:gd name="T4" fmla="*/ 0 w 80"/>
                    <a:gd name="T5" fmla="*/ 129 h 131"/>
                    <a:gd name="T6" fmla="*/ 16 w 80"/>
                    <a:gd name="T7" fmla="*/ 129 h 131"/>
                    <a:gd name="T8" fmla="*/ 61 w 80"/>
                    <a:gd name="T9" fmla="*/ 116 h 131"/>
                    <a:gd name="T10" fmla="*/ 79 w 80"/>
                    <a:gd name="T11" fmla="*/ 63 h 131"/>
                    <a:gd name="T12" fmla="*/ 42 w 80"/>
                    <a:gd name="T13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131">
                      <a:moveTo>
                        <a:pt x="42" y="3"/>
                      </a:moveTo>
                      <a:cubicBezTo>
                        <a:pt x="34" y="0"/>
                        <a:pt x="24" y="0"/>
                        <a:pt x="0" y="0"/>
                      </a:cubicBezTo>
                      <a:lnTo>
                        <a:pt x="0" y="129"/>
                      </a:lnTo>
                      <a:cubicBezTo>
                        <a:pt x="6" y="129"/>
                        <a:pt x="11" y="129"/>
                        <a:pt x="16" y="129"/>
                      </a:cubicBezTo>
                      <a:cubicBezTo>
                        <a:pt x="34" y="129"/>
                        <a:pt x="48" y="130"/>
                        <a:pt x="61" y="116"/>
                      </a:cubicBezTo>
                      <a:cubicBezTo>
                        <a:pt x="77" y="101"/>
                        <a:pt x="79" y="71"/>
                        <a:pt x="79" y="63"/>
                      </a:cubicBezTo>
                      <a:cubicBezTo>
                        <a:pt x="79" y="35"/>
                        <a:pt x="68" y="11"/>
                        <a:pt x="42" y="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Freeform 52">
                  <a:extLst>
                    <a:ext uri="{FF2B5EF4-FFF2-40B4-BE49-F238E27FC236}">
                      <a16:creationId xmlns:a16="http://schemas.microsoft.com/office/drawing/2014/main" id="{66D87E7D-1F02-5D4A-87F5-4311E72DF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0888" y="5080000"/>
                  <a:ext cx="515937" cy="563563"/>
                </a:xfrm>
                <a:custGeom>
                  <a:avLst/>
                  <a:gdLst>
                    <a:gd name="T0" fmla="*/ 1350 w 1432"/>
                    <a:gd name="T1" fmla="*/ 0 h 1564"/>
                    <a:gd name="T2" fmla="*/ 79 w 1432"/>
                    <a:gd name="T3" fmla="*/ 0 h 1564"/>
                    <a:gd name="T4" fmla="*/ 0 w 1432"/>
                    <a:gd name="T5" fmla="*/ 79 h 1564"/>
                    <a:gd name="T6" fmla="*/ 0 w 1432"/>
                    <a:gd name="T7" fmla="*/ 1484 h 1564"/>
                    <a:gd name="T8" fmla="*/ 79 w 1432"/>
                    <a:gd name="T9" fmla="*/ 1563 h 1564"/>
                    <a:gd name="T10" fmla="*/ 1350 w 1432"/>
                    <a:gd name="T11" fmla="*/ 1563 h 1564"/>
                    <a:gd name="T12" fmla="*/ 1429 w 1432"/>
                    <a:gd name="T13" fmla="*/ 1484 h 1564"/>
                    <a:gd name="T14" fmla="*/ 1429 w 1432"/>
                    <a:gd name="T15" fmla="*/ 79 h 1564"/>
                    <a:gd name="T16" fmla="*/ 1350 w 1432"/>
                    <a:gd name="T17" fmla="*/ 0 h 1564"/>
                    <a:gd name="T18" fmla="*/ 535 w 1432"/>
                    <a:gd name="T19" fmla="*/ 1395 h 1564"/>
                    <a:gd name="T20" fmla="*/ 501 w 1432"/>
                    <a:gd name="T21" fmla="*/ 1397 h 1564"/>
                    <a:gd name="T22" fmla="*/ 440 w 1432"/>
                    <a:gd name="T23" fmla="*/ 1397 h 1564"/>
                    <a:gd name="T24" fmla="*/ 440 w 1432"/>
                    <a:gd name="T25" fmla="*/ 1209 h 1564"/>
                    <a:gd name="T26" fmla="*/ 503 w 1432"/>
                    <a:gd name="T27" fmla="*/ 1209 h 1564"/>
                    <a:gd name="T28" fmla="*/ 569 w 1432"/>
                    <a:gd name="T29" fmla="*/ 1227 h 1564"/>
                    <a:gd name="T30" fmla="*/ 600 w 1432"/>
                    <a:gd name="T31" fmla="*/ 1303 h 1564"/>
                    <a:gd name="T32" fmla="*/ 535 w 1432"/>
                    <a:gd name="T33" fmla="*/ 1395 h 1564"/>
                    <a:gd name="T34" fmla="*/ 744 w 1432"/>
                    <a:gd name="T35" fmla="*/ 1397 h 1564"/>
                    <a:gd name="T36" fmla="*/ 734 w 1432"/>
                    <a:gd name="T37" fmla="*/ 1332 h 1564"/>
                    <a:gd name="T38" fmla="*/ 713 w 1432"/>
                    <a:gd name="T39" fmla="*/ 1321 h 1564"/>
                    <a:gd name="T40" fmla="*/ 679 w 1432"/>
                    <a:gd name="T41" fmla="*/ 1321 h 1564"/>
                    <a:gd name="T42" fmla="*/ 679 w 1432"/>
                    <a:gd name="T43" fmla="*/ 1397 h 1564"/>
                    <a:gd name="T44" fmla="*/ 637 w 1432"/>
                    <a:gd name="T45" fmla="*/ 1397 h 1564"/>
                    <a:gd name="T46" fmla="*/ 637 w 1432"/>
                    <a:gd name="T47" fmla="*/ 1206 h 1564"/>
                    <a:gd name="T48" fmla="*/ 710 w 1432"/>
                    <a:gd name="T49" fmla="*/ 1206 h 1564"/>
                    <a:gd name="T50" fmla="*/ 768 w 1432"/>
                    <a:gd name="T51" fmla="*/ 1219 h 1564"/>
                    <a:gd name="T52" fmla="*/ 784 w 1432"/>
                    <a:gd name="T53" fmla="*/ 1256 h 1564"/>
                    <a:gd name="T54" fmla="*/ 744 w 1432"/>
                    <a:gd name="T55" fmla="*/ 1303 h 1564"/>
                    <a:gd name="T56" fmla="*/ 779 w 1432"/>
                    <a:gd name="T57" fmla="*/ 1348 h 1564"/>
                    <a:gd name="T58" fmla="*/ 784 w 1432"/>
                    <a:gd name="T59" fmla="*/ 1384 h 1564"/>
                    <a:gd name="T60" fmla="*/ 789 w 1432"/>
                    <a:gd name="T61" fmla="*/ 1397 h 1564"/>
                    <a:gd name="T62" fmla="*/ 744 w 1432"/>
                    <a:gd name="T63" fmla="*/ 1397 h 1564"/>
                    <a:gd name="T64" fmla="*/ 870 w 1432"/>
                    <a:gd name="T65" fmla="*/ 1355 h 1564"/>
                    <a:gd name="T66" fmla="*/ 915 w 1432"/>
                    <a:gd name="T67" fmla="*/ 1371 h 1564"/>
                    <a:gd name="T68" fmla="*/ 946 w 1432"/>
                    <a:gd name="T69" fmla="*/ 1369 h 1564"/>
                    <a:gd name="T70" fmla="*/ 946 w 1432"/>
                    <a:gd name="T71" fmla="*/ 1327 h 1564"/>
                    <a:gd name="T72" fmla="*/ 910 w 1432"/>
                    <a:gd name="T73" fmla="*/ 1327 h 1564"/>
                    <a:gd name="T74" fmla="*/ 910 w 1432"/>
                    <a:gd name="T75" fmla="*/ 1295 h 1564"/>
                    <a:gd name="T76" fmla="*/ 988 w 1432"/>
                    <a:gd name="T77" fmla="*/ 1295 h 1564"/>
                    <a:gd name="T78" fmla="*/ 988 w 1432"/>
                    <a:gd name="T79" fmla="*/ 1389 h 1564"/>
                    <a:gd name="T80" fmla="*/ 917 w 1432"/>
                    <a:gd name="T81" fmla="*/ 1400 h 1564"/>
                    <a:gd name="T82" fmla="*/ 836 w 1432"/>
                    <a:gd name="T83" fmla="*/ 1374 h 1564"/>
                    <a:gd name="T84" fmla="*/ 810 w 1432"/>
                    <a:gd name="T85" fmla="*/ 1303 h 1564"/>
                    <a:gd name="T86" fmla="*/ 910 w 1432"/>
                    <a:gd name="T87" fmla="*/ 1201 h 1564"/>
                    <a:gd name="T88" fmla="*/ 975 w 1432"/>
                    <a:gd name="T89" fmla="*/ 1224 h 1564"/>
                    <a:gd name="T90" fmla="*/ 988 w 1432"/>
                    <a:gd name="T91" fmla="*/ 1264 h 1564"/>
                    <a:gd name="T92" fmla="*/ 946 w 1432"/>
                    <a:gd name="T93" fmla="*/ 1264 h 1564"/>
                    <a:gd name="T94" fmla="*/ 941 w 1432"/>
                    <a:gd name="T95" fmla="*/ 1245 h 1564"/>
                    <a:gd name="T96" fmla="*/ 910 w 1432"/>
                    <a:gd name="T97" fmla="*/ 1230 h 1564"/>
                    <a:gd name="T98" fmla="*/ 855 w 1432"/>
                    <a:gd name="T99" fmla="*/ 1303 h 1564"/>
                    <a:gd name="T100" fmla="*/ 870 w 1432"/>
                    <a:gd name="T101" fmla="*/ 1355 h 1564"/>
                    <a:gd name="T102" fmla="*/ 716 w 1432"/>
                    <a:gd name="T103" fmla="*/ 1030 h 1564"/>
                    <a:gd name="T104" fmla="*/ 296 w 1432"/>
                    <a:gd name="T105" fmla="*/ 611 h 1564"/>
                    <a:gd name="T106" fmla="*/ 716 w 1432"/>
                    <a:gd name="T107" fmla="*/ 191 h 1564"/>
                    <a:gd name="T108" fmla="*/ 1135 w 1432"/>
                    <a:gd name="T109" fmla="*/ 611 h 1564"/>
                    <a:gd name="T110" fmla="*/ 716 w 1432"/>
                    <a:gd name="T111" fmla="*/ 1030 h 1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32" h="1564">
                      <a:moveTo>
                        <a:pt x="1350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3"/>
                        <a:pt x="79" y="1563"/>
                      </a:cubicBezTo>
                      <a:lnTo>
                        <a:pt x="1350" y="1563"/>
                      </a:lnTo>
                      <a:cubicBezTo>
                        <a:pt x="1395" y="1563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5" y="0"/>
                        <a:pt x="1350" y="0"/>
                      </a:cubicBezTo>
                      <a:close/>
                      <a:moveTo>
                        <a:pt x="535" y="1395"/>
                      </a:moveTo>
                      <a:cubicBezTo>
                        <a:pt x="527" y="1395"/>
                        <a:pt x="519" y="1397"/>
                        <a:pt x="501" y="1397"/>
                      </a:cubicBezTo>
                      <a:lnTo>
                        <a:pt x="440" y="1397"/>
                      </a:lnTo>
                      <a:lnTo>
                        <a:pt x="440" y="1209"/>
                      </a:lnTo>
                      <a:lnTo>
                        <a:pt x="503" y="1209"/>
                      </a:lnTo>
                      <a:cubicBezTo>
                        <a:pt x="514" y="1209"/>
                        <a:pt x="546" y="1209"/>
                        <a:pt x="569" y="1227"/>
                      </a:cubicBezTo>
                      <a:cubicBezTo>
                        <a:pt x="593" y="1245"/>
                        <a:pt x="600" y="1274"/>
                        <a:pt x="600" y="1303"/>
                      </a:cubicBezTo>
                      <a:cubicBezTo>
                        <a:pt x="603" y="1358"/>
                        <a:pt x="571" y="1389"/>
                        <a:pt x="535" y="1395"/>
                      </a:cubicBezTo>
                      <a:close/>
                      <a:moveTo>
                        <a:pt x="744" y="1397"/>
                      </a:moveTo>
                      <a:cubicBezTo>
                        <a:pt x="742" y="1387"/>
                        <a:pt x="737" y="1340"/>
                        <a:pt x="734" y="1332"/>
                      </a:cubicBezTo>
                      <a:cubicBezTo>
                        <a:pt x="731" y="1321"/>
                        <a:pt x="721" y="1321"/>
                        <a:pt x="713" y="1321"/>
                      </a:cubicBezTo>
                      <a:lnTo>
                        <a:pt x="679" y="1321"/>
                      </a:lnTo>
                      <a:lnTo>
                        <a:pt x="679" y="1397"/>
                      </a:lnTo>
                      <a:lnTo>
                        <a:pt x="637" y="1397"/>
                      </a:lnTo>
                      <a:lnTo>
                        <a:pt x="637" y="1206"/>
                      </a:lnTo>
                      <a:lnTo>
                        <a:pt x="710" y="1206"/>
                      </a:lnTo>
                      <a:cubicBezTo>
                        <a:pt x="731" y="1206"/>
                        <a:pt x="752" y="1206"/>
                        <a:pt x="768" y="1219"/>
                      </a:cubicBezTo>
                      <a:cubicBezTo>
                        <a:pt x="781" y="1230"/>
                        <a:pt x="784" y="1243"/>
                        <a:pt x="784" y="1256"/>
                      </a:cubicBezTo>
                      <a:cubicBezTo>
                        <a:pt x="784" y="1292"/>
                        <a:pt x="752" y="1300"/>
                        <a:pt x="744" y="1303"/>
                      </a:cubicBezTo>
                      <a:cubicBezTo>
                        <a:pt x="773" y="1306"/>
                        <a:pt x="776" y="1321"/>
                        <a:pt x="779" y="1348"/>
                      </a:cubicBezTo>
                      <a:cubicBezTo>
                        <a:pt x="781" y="1371"/>
                        <a:pt x="784" y="1379"/>
                        <a:pt x="784" y="1384"/>
                      </a:cubicBezTo>
                      <a:cubicBezTo>
                        <a:pt x="786" y="1392"/>
                        <a:pt x="786" y="1395"/>
                        <a:pt x="789" y="1397"/>
                      </a:cubicBezTo>
                      <a:lnTo>
                        <a:pt x="744" y="1397"/>
                      </a:lnTo>
                      <a:close/>
                      <a:moveTo>
                        <a:pt x="870" y="1355"/>
                      </a:moveTo>
                      <a:cubicBezTo>
                        <a:pt x="881" y="1366"/>
                        <a:pt x="891" y="1371"/>
                        <a:pt x="915" y="1371"/>
                      </a:cubicBezTo>
                      <a:cubicBezTo>
                        <a:pt x="936" y="1371"/>
                        <a:pt x="941" y="1369"/>
                        <a:pt x="946" y="1369"/>
                      </a:cubicBezTo>
                      <a:lnTo>
                        <a:pt x="946" y="1327"/>
                      </a:lnTo>
                      <a:lnTo>
                        <a:pt x="910" y="1327"/>
                      </a:lnTo>
                      <a:lnTo>
                        <a:pt x="910" y="1295"/>
                      </a:lnTo>
                      <a:lnTo>
                        <a:pt x="988" y="1295"/>
                      </a:lnTo>
                      <a:lnTo>
                        <a:pt x="988" y="1389"/>
                      </a:lnTo>
                      <a:cubicBezTo>
                        <a:pt x="975" y="1392"/>
                        <a:pt x="957" y="1400"/>
                        <a:pt x="917" y="1400"/>
                      </a:cubicBezTo>
                      <a:cubicBezTo>
                        <a:pt x="873" y="1400"/>
                        <a:pt x="852" y="1390"/>
                        <a:pt x="836" y="1374"/>
                      </a:cubicBezTo>
                      <a:cubicBezTo>
                        <a:pt x="815" y="1354"/>
                        <a:pt x="810" y="1324"/>
                        <a:pt x="810" y="1303"/>
                      </a:cubicBezTo>
                      <a:cubicBezTo>
                        <a:pt x="810" y="1235"/>
                        <a:pt x="852" y="1201"/>
                        <a:pt x="910" y="1201"/>
                      </a:cubicBezTo>
                      <a:cubicBezTo>
                        <a:pt x="933" y="1201"/>
                        <a:pt x="959" y="1209"/>
                        <a:pt x="975" y="1224"/>
                      </a:cubicBezTo>
                      <a:cubicBezTo>
                        <a:pt x="988" y="1240"/>
                        <a:pt x="988" y="1253"/>
                        <a:pt x="988" y="1264"/>
                      </a:cubicBezTo>
                      <a:lnTo>
                        <a:pt x="946" y="1264"/>
                      </a:lnTo>
                      <a:cubicBezTo>
                        <a:pt x="946" y="1258"/>
                        <a:pt x="946" y="1251"/>
                        <a:pt x="941" y="1245"/>
                      </a:cubicBezTo>
                      <a:cubicBezTo>
                        <a:pt x="933" y="1232"/>
                        <a:pt x="917" y="1230"/>
                        <a:pt x="910" y="1230"/>
                      </a:cubicBezTo>
                      <a:cubicBezTo>
                        <a:pt x="862" y="1230"/>
                        <a:pt x="855" y="1272"/>
                        <a:pt x="855" y="1303"/>
                      </a:cubicBezTo>
                      <a:cubicBezTo>
                        <a:pt x="855" y="1316"/>
                        <a:pt x="855" y="1340"/>
                        <a:pt x="870" y="1355"/>
                      </a:cubicBezTo>
                      <a:close/>
                      <a:moveTo>
                        <a:pt x="716" y="1030"/>
                      </a:moveTo>
                      <a:cubicBezTo>
                        <a:pt x="485" y="1030"/>
                        <a:pt x="296" y="842"/>
                        <a:pt x="296" y="611"/>
                      </a:cubicBezTo>
                      <a:cubicBezTo>
                        <a:pt x="296" y="380"/>
                        <a:pt x="485" y="191"/>
                        <a:pt x="716" y="191"/>
                      </a:cubicBezTo>
                      <a:cubicBezTo>
                        <a:pt x="946" y="191"/>
                        <a:pt x="1135" y="380"/>
                        <a:pt x="1135" y="611"/>
                      </a:cubicBezTo>
                      <a:cubicBezTo>
                        <a:pt x="1132" y="842"/>
                        <a:pt x="946" y="1030"/>
                        <a:pt x="716" y="103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06" name="Straight Connector 423">
            <a:extLst>
              <a:ext uri="{FF2B5EF4-FFF2-40B4-BE49-F238E27FC236}">
                <a16:creationId xmlns:a16="http://schemas.microsoft.com/office/drawing/2014/main" id="{4E50384D-C738-C841-9FDC-77230ECDF770}"/>
              </a:ext>
            </a:extLst>
          </p:cNvPr>
          <p:cNvCxnSpPr>
            <a:cxnSpLocks/>
            <a:stCxn id="107" idx="3"/>
            <a:endCxn id="94" idx="7"/>
          </p:cNvCxnSpPr>
          <p:nvPr/>
        </p:nvCxnSpPr>
        <p:spPr>
          <a:xfrm>
            <a:off x="8215518" y="6081381"/>
            <a:ext cx="655448" cy="76143"/>
          </a:xfrm>
          <a:prstGeom prst="line">
            <a:avLst/>
          </a:prstGeom>
          <a:ln w="12700">
            <a:solidFill>
              <a:srgbClr val="FF0000"/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429">
            <a:extLst>
              <a:ext uri="{FF2B5EF4-FFF2-40B4-BE49-F238E27FC236}">
                <a16:creationId xmlns:a16="http://schemas.microsoft.com/office/drawing/2014/main" id="{C1CD4F88-4BB4-484D-BBF9-B9BD0B368AFD}"/>
              </a:ext>
            </a:extLst>
          </p:cNvPr>
          <p:cNvSpPr/>
          <p:nvPr/>
        </p:nvSpPr>
        <p:spPr>
          <a:xfrm>
            <a:off x="7351499" y="6012131"/>
            <a:ext cx="864019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00" dirty="0"/>
              <a:t>Equinix/</a:t>
            </a:r>
            <a:r>
              <a:rPr lang="en-US" sz="900" dirty="0" err="1"/>
              <a:t>Ascenty</a:t>
            </a:r>
            <a:endParaRPr lang="en-US" sz="900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1BE6A9A9-4D2E-9148-B853-5ECD9684ECD0}"/>
              </a:ext>
            </a:extLst>
          </p:cNvPr>
          <p:cNvCxnSpPr>
            <a:stCxn id="40" idx="0"/>
            <a:endCxn id="89" idx="2"/>
          </p:cNvCxnSpPr>
          <p:nvPr/>
        </p:nvCxnSpPr>
        <p:spPr>
          <a:xfrm rot="5400000" flipH="1" flipV="1">
            <a:off x="6714370" y="499756"/>
            <a:ext cx="363516" cy="2317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55BFA6C-E73F-3847-ADB1-6869013B6C36}"/>
              </a:ext>
            </a:extLst>
          </p:cNvPr>
          <p:cNvSpPr/>
          <p:nvPr/>
        </p:nvSpPr>
        <p:spPr>
          <a:xfrm>
            <a:off x="9715088" y="6337112"/>
            <a:ext cx="835274" cy="307394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2"/>
                </a:solidFill>
              </a:rPr>
              <a:t>CEP Service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7C0B38A-8F9F-2146-B518-AA0469B45AC0}"/>
              </a:ext>
            </a:extLst>
          </p:cNvPr>
          <p:cNvSpPr/>
          <p:nvPr/>
        </p:nvSpPr>
        <p:spPr>
          <a:xfrm>
            <a:off x="5119944" y="4227334"/>
            <a:ext cx="2530654" cy="4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Oracle SaaS</a:t>
            </a:r>
          </a:p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HCM, ERP Cloud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, Cx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Responsys</a:t>
            </a:r>
            <a:endParaRPr lang="en-B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5DD2D25A-8410-6E45-9898-432A8F5292B4}"/>
              </a:ext>
            </a:extLst>
          </p:cNvPr>
          <p:cNvCxnSpPr>
            <a:cxnSpLocks/>
            <a:stCxn id="53" idx="3"/>
            <a:endCxn id="41" idx="3"/>
          </p:cNvCxnSpPr>
          <p:nvPr/>
        </p:nvCxnSpPr>
        <p:spPr>
          <a:xfrm>
            <a:off x="7624575" y="2962445"/>
            <a:ext cx="26023" cy="734071"/>
          </a:xfrm>
          <a:prstGeom prst="bentConnector3">
            <a:avLst>
              <a:gd name="adj1" fmla="val 978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829162D-697F-0343-85CC-88929AF5810D}"/>
              </a:ext>
            </a:extLst>
          </p:cNvPr>
          <p:cNvCxnSpPr>
            <a:stCxn id="110" idx="0"/>
            <a:endCxn id="41" idx="2"/>
          </p:cNvCxnSpPr>
          <p:nvPr/>
        </p:nvCxnSpPr>
        <p:spPr>
          <a:xfrm rot="16200000" flipV="1">
            <a:off x="6318190" y="4160253"/>
            <a:ext cx="130963" cy="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4946F85-7F1B-934E-8E5E-B7999CB79A53}"/>
              </a:ext>
            </a:extLst>
          </p:cNvPr>
          <p:cNvSpPr/>
          <p:nvPr/>
        </p:nvSpPr>
        <p:spPr>
          <a:xfrm>
            <a:off x="9860232" y="4016563"/>
            <a:ext cx="816399" cy="635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Logging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7F4502D8-9B05-B442-8420-C8EF9BBF9F63}"/>
              </a:ext>
            </a:extLst>
          </p:cNvPr>
          <p:cNvCxnSpPr>
            <a:stCxn id="54" idx="0"/>
            <a:endCxn id="113" idx="2"/>
          </p:cNvCxnSpPr>
          <p:nvPr/>
        </p:nvCxnSpPr>
        <p:spPr>
          <a:xfrm rot="5400000" flipH="1" flipV="1">
            <a:off x="9993450" y="4790839"/>
            <a:ext cx="414258" cy="1357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8C790846-EE7D-6B4E-BA8A-439A82786404}"/>
              </a:ext>
            </a:extLst>
          </p:cNvPr>
          <p:cNvCxnSpPr>
            <a:stCxn id="42" idx="3"/>
            <a:endCxn id="113" idx="0"/>
          </p:cNvCxnSpPr>
          <p:nvPr/>
        </p:nvCxnSpPr>
        <p:spPr>
          <a:xfrm>
            <a:off x="9893016" y="2523938"/>
            <a:ext cx="375416" cy="14926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4400B5-48C8-1B41-8D22-4983041AC90D}"/>
              </a:ext>
            </a:extLst>
          </p:cNvPr>
          <p:cNvSpPr/>
          <p:nvPr/>
        </p:nvSpPr>
        <p:spPr>
          <a:xfrm>
            <a:off x="7712940" y="1836023"/>
            <a:ext cx="2963691" cy="29546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050" dirty="0"/>
              <a:t>APM</a:t>
            </a:r>
          </a:p>
        </p:txBody>
      </p: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30B9365B-5B7D-A74D-AC62-01A7B3312BD2}"/>
              </a:ext>
            </a:extLst>
          </p:cNvPr>
          <p:cNvCxnSpPr>
            <a:stCxn id="56" idx="0"/>
            <a:endCxn id="113" idx="2"/>
          </p:cNvCxnSpPr>
          <p:nvPr/>
        </p:nvCxnSpPr>
        <p:spPr>
          <a:xfrm rot="5400000" flipH="1" flipV="1">
            <a:off x="9403149" y="4210890"/>
            <a:ext cx="424609" cy="1305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DD4966F9-E55E-FD46-A883-0D6E3B77549A}"/>
              </a:ext>
            </a:extLst>
          </p:cNvPr>
          <p:cNvCxnSpPr>
            <a:stCxn id="43" idx="2"/>
            <a:endCxn id="113" idx="1"/>
          </p:cNvCxnSpPr>
          <p:nvPr/>
        </p:nvCxnSpPr>
        <p:spPr>
          <a:xfrm rot="16200000" flipH="1">
            <a:off x="9355787" y="3829617"/>
            <a:ext cx="633475" cy="3754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803F73-8DEC-884B-9CE1-632806684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F8786-7CA8-E147-8780-EB16182FD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621802B9-B512-CE48-9F4D-66B00EA82AC8}"/>
              </a:ext>
            </a:extLst>
          </p:cNvPr>
          <p:cNvSpPr/>
          <p:nvPr/>
        </p:nvSpPr>
        <p:spPr>
          <a:xfrm>
            <a:off x="8621280" y="6556320"/>
            <a:ext cx="2701080" cy="18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50" b="0" strike="noStrike" spc="-1">
                <a:solidFill>
                  <a:srgbClr val="58595B"/>
                </a:solidFill>
                <a:latin typeface="Calibri"/>
                <a:ea typeface="DejaVu Sans"/>
              </a:rPr>
              <a:t>Confidential – Oracle Internal</a:t>
            </a:r>
            <a:endParaRPr lang="en-US" sz="85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49D7F278-625D-2B46-82CC-46614CD56B09}"/>
              </a:ext>
            </a:extLst>
          </p:cNvPr>
          <p:cNvSpPr/>
          <p:nvPr/>
        </p:nvSpPr>
        <p:spPr>
          <a:xfrm>
            <a:off x="11324160" y="6556320"/>
            <a:ext cx="331920" cy="18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fld id="{DDDD74FF-DCF5-495F-A209-5E2D023B6D0D}" type="slidenum">
              <a:rPr lang="en-US" sz="850" b="0" strike="noStrike" spc="-1">
                <a:solidFill>
                  <a:srgbClr val="58595B"/>
                </a:solidFill>
                <a:latin typeface="Calibri"/>
                <a:ea typeface="DejaVu Sans"/>
              </a:rPr>
              <a:t>9</a:t>
            </a:fld>
            <a:endParaRPr lang="en-US" sz="85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96FE821-A30D-0D47-978F-CCA8D9E2A7BE}"/>
              </a:ext>
            </a:extLst>
          </p:cNvPr>
          <p:cNvSpPr/>
          <p:nvPr/>
        </p:nvSpPr>
        <p:spPr>
          <a:xfrm>
            <a:off x="531720" y="406440"/>
            <a:ext cx="1112364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b="1" strike="noStrike" spc="-1" dirty="0">
                <a:solidFill>
                  <a:srgbClr val="58595B"/>
                </a:solidFill>
                <a:latin typeface="Calibri"/>
                <a:ea typeface="DejaVu Sans"/>
              </a:rPr>
              <a:t>Container Engine for Kubernetes - OKE</a:t>
            </a:r>
            <a:endParaRPr lang="en-US" sz="3600" b="0" strike="noStrike" spc="-1" dirty="0">
              <a:latin typeface="Arial"/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609A1B73-105F-C24E-8593-28AA2CB57559}"/>
              </a:ext>
            </a:extLst>
          </p:cNvPr>
          <p:cNvGrpSpPr/>
          <p:nvPr/>
        </p:nvGrpSpPr>
        <p:grpSpPr>
          <a:xfrm>
            <a:off x="750614" y="1788660"/>
            <a:ext cx="2467800" cy="4217760"/>
            <a:chOff x="1017900" y="1788660"/>
            <a:chExt cx="2467800" cy="4217760"/>
          </a:xfrm>
        </p:grpSpPr>
        <p:sp>
          <p:nvSpPr>
            <p:cNvPr id="12" name="CustomShape 5">
              <a:extLst>
                <a:ext uri="{FF2B5EF4-FFF2-40B4-BE49-F238E27FC236}">
                  <a16:creationId xmlns:a16="http://schemas.microsoft.com/office/drawing/2014/main" id="{C6BE4261-F37F-7541-89B4-2CC6D3536197}"/>
                </a:ext>
              </a:extLst>
            </p:cNvPr>
            <p:cNvSpPr/>
            <p:nvPr/>
          </p:nvSpPr>
          <p:spPr>
            <a:xfrm rot="5400000">
              <a:off x="1512000" y="4032720"/>
              <a:ext cx="1479600" cy="2467800"/>
            </a:xfrm>
            <a:prstGeom prst="homePlate">
              <a:avLst>
                <a:gd name="adj" fmla="val 17731"/>
              </a:avLst>
            </a:prstGeom>
            <a:solidFill>
              <a:schemeClr val="accent3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Benefícios</a:t>
              </a:r>
              <a:endParaRPr lang="en-US" sz="2400" b="0" strike="noStrike" spc="-1" dirty="0">
                <a:latin typeface="Arial"/>
              </a:endParaRPr>
            </a:p>
          </p:txBody>
        </p:sp>
        <p:sp>
          <p:nvSpPr>
            <p:cNvPr id="13" name="CustomShape 6">
              <a:extLst>
                <a:ext uri="{FF2B5EF4-FFF2-40B4-BE49-F238E27FC236}">
                  <a16:creationId xmlns:a16="http://schemas.microsoft.com/office/drawing/2014/main" id="{1CDC833E-661E-594B-B3E7-76884EC7661E}"/>
                </a:ext>
              </a:extLst>
            </p:cNvPr>
            <p:cNvSpPr/>
            <p:nvPr/>
          </p:nvSpPr>
          <p:spPr>
            <a:xfrm rot="5400000">
              <a:off x="1399320" y="2776680"/>
              <a:ext cx="1704960" cy="2467800"/>
            </a:xfrm>
            <a:prstGeom prst="homePlate">
              <a:avLst>
                <a:gd name="adj" fmla="val 17731"/>
              </a:avLst>
            </a:prstGeom>
            <a:solidFill>
              <a:schemeClr val="accent2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Que </a:t>
              </a: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problemas</a:t>
              </a: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 resolve?</a:t>
              </a:r>
              <a:endParaRPr lang="en-US" sz="2400" b="0" strike="noStrike" spc="-1" dirty="0">
                <a:latin typeface="Arial"/>
              </a:endParaRPr>
            </a:p>
          </p:txBody>
        </p:sp>
        <p:sp>
          <p:nvSpPr>
            <p:cNvPr id="14" name="CustomShape 7">
              <a:extLst>
                <a:ext uri="{FF2B5EF4-FFF2-40B4-BE49-F238E27FC236}">
                  <a16:creationId xmlns:a16="http://schemas.microsoft.com/office/drawing/2014/main" id="{E4EE2156-556D-7A44-B231-3B2552C1FF47}"/>
                </a:ext>
              </a:extLst>
            </p:cNvPr>
            <p:cNvSpPr/>
            <p:nvPr/>
          </p:nvSpPr>
          <p:spPr>
            <a:xfrm rot="5400000">
              <a:off x="1399320" y="1407240"/>
              <a:ext cx="1704960" cy="2467800"/>
            </a:xfrm>
            <a:prstGeom prst="homePlate">
              <a:avLst>
                <a:gd name="adj" fmla="val 17731"/>
              </a:avLst>
            </a:prstGeom>
            <a:solidFill>
              <a:schemeClr val="accent4"/>
            </a:solidFill>
            <a:ln w="19080">
              <a:solidFill>
                <a:schemeClr val="bg1"/>
              </a:solidFill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rot="16200000" vert="vert270" lIns="121680" tIns="60840" rIns="121680" bIns="60840" anchor="ctr">
              <a:noAutofit/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O que </a:t>
              </a:r>
              <a:r>
                <a:rPr lang="en-US" sz="2400" b="0" strike="noStrike" spc="-1" dirty="0" err="1">
                  <a:solidFill>
                    <a:srgbClr val="FFFFFF"/>
                  </a:solidFill>
                  <a:latin typeface="Calibri"/>
                  <a:ea typeface="DejaVu Sans"/>
                </a:rPr>
                <a:t>é</a:t>
              </a:r>
              <a:r>
                <a:rPr lang="en-US" sz="2400" b="0" strike="noStrike" spc="-1" dirty="0">
                  <a:solidFill>
                    <a:srgbClr val="FFFFFF"/>
                  </a:solidFill>
                  <a:latin typeface="Calibri"/>
                  <a:ea typeface="DejaVu Sans"/>
                </a:rPr>
                <a:t>? </a:t>
              </a:r>
              <a:endParaRPr lang="en-US" sz="2400" b="0" strike="noStrike" spc="-1" dirty="0">
                <a:latin typeface="Arial"/>
              </a:endParaRPr>
            </a:p>
          </p:txBody>
        </p:sp>
      </p:grpSp>
      <p:sp>
        <p:nvSpPr>
          <p:cNvPr id="15" name="CustomShape 8">
            <a:extLst>
              <a:ext uri="{FF2B5EF4-FFF2-40B4-BE49-F238E27FC236}">
                <a16:creationId xmlns:a16="http://schemas.microsoft.com/office/drawing/2014/main" id="{E41F25B9-1EFA-9D4C-8E8E-B47AF6C7C1C7}"/>
              </a:ext>
            </a:extLst>
          </p:cNvPr>
          <p:cNvSpPr/>
          <p:nvPr/>
        </p:nvSpPr>
        <p:spPr>
          <a:xfrm>
            <a:off x="4290120" y="178956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Serviço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gerenciado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F80000"/>
                </a:solidFill>
                <a:latin typeface="Calibri"/>
                <a:ea typeface="DejaVu Sans"/>
              </a:rPr>
              <a:t>contêineres</a:t>
            </a:r>
            <a:r>
              <a:rPr lang="en-US" sz="1800" b="0" strike="noStrike" spc="-1" dirty="0">
                <a:solidFill>
                  <a:srgbClr val="F80000"/>
                </a:solidFill>
                <a:latin typeface="Calibri"/>
                <a:ea typeface="DejaVu Sans"/>
              </a:rPr>
              <a:t> Kubernetes 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para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implantar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executar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seus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próprios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aplicativos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baseados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em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contêiner</a:t>
            </a:r>
            <a:endParaRPr lang="en-US" sz="1800" b="0" strike="noStrike" spc="-1" dirty="0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Ferramentas para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criar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,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dimensionar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,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gerenciar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controlar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seus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próprios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clusters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padrão</a:t>
            </a:r>
            <a:r>
              <a:rPr lang="en-US" sz="1800" b="0" strike="noStrike" spc="-1" dirty="0">
                <a:solidFill>
                  <a:srgbClr val="374A58"/>
                </a:solidFill>
                <a:latin typeface="Calibri"/>
                <a:ea typeface="DejaVu Sans"/>
              </a:rPr>
              <a:t> Kubernetes </a:t>
            </a:r>
            <a:r>
              <a:rPr lang="en-US" sz="1800" b="0" strike="noStrike" spc="-1" dirty="0" err="1">
                <a:solidFill>
                  <a:srgbClr val="374A58"/>
                </a:solidFill>
                <a:latin typeface="Calibri"/>
                <a:ea typeface="DejaVu Sans"/>
              </a:rPr>
              <a:t>instantaneamente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D478E585-EEC4-B34C-B944-59704146075E}"/>
              </a:ext>
            </a:extLst>
          </p:cNvPr>
          <p:cNvSpPr/>
          <p:nvPr/>
        </p:nvSpPr>
        <p:spPr>
          <a:xfrm>
            <a:off x="4277520" y="305532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Muito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complexo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,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caro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 e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demorado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 para construir e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manter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 ambientes</a:t>
            </a:r>
            <a:endParaRPr lang="en-US" sz="1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É muito difícil integrar o Kubernetes com um registro e um processo de criação para o gerenciamento do ciclo de vida do contêiner</a:t>
            </a:r>
            <a:endParaRPr lang="en-US" sz="1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Muito difícil de gerenciar e controlar o acesso da equipe aos clusters de produção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CustomShape 10">
            <a:extLst>
              <a:ext uri="{FF2B5EF4-FFF2-40B4-BE49-F238E27FC236}">
                <a16:creationId xmlns:a16="http://schemas.microsoft.com/office/drawing/2014/main" id="{FAE3E279-6E64-3341-B3EC-E63A63098A5E}"/>
              </a:ext>
            </a:extLst>
          </p:cNvPr>
          <p:cNvSpPr/>
          <p:nvPr/>
        </p:nvSpPr>
        <p:spPr>
          <a:xfrm>
            <a:off x="4277520" y="4494600"/>
            <a:ext cx="7378200" cy="1264320"/>
          </a:xfrm>
          <a:prstGeom prst="rect">
            <a:avLst/>
          </a:prstGeom>
          <a:noFill/>
          <a:ln w="6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0" bIns="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Permite aos desenvolvedores começar e implantar contêineres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rapidamente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. Dá visibilidade e controle às equipes de DevOps para o gerenciamento do Kubernetes.</a:t>
            </a:r>
            <a:endParaRPr lang="en-US" sz="1800" b="0" strike="noStrike" spc="-1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601"/>
              </a:spcBef>
              <a:buClr>
                <a:srgbClr val="F8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Combina a orquestração de contêineres de </a:t>
            </a:r>
            <a:r>
              <a:rPr lang="en-US" sz="1800" b="0" strike="noStrike" spc="-1">
                <a:solidFill>
                  <a:srgbClr val="F80000"/>
                </a:solidFill>
                <a:latin typeface="Calibri"/>
                <a:ea typeface="DejaVu Sans"/>
              </a:rPr>
              <a:t>nível de produção </a:t>
            </a:r>
            <a:r>
              <a:rPr lang="en-US" sz="1800" b="0" strike="noStrike" spc="-1">
                <a:solidFill>
                  <a:srgbClr val="374A58"/>
                </a:solidFill>
                <a:latin typeface="Calibri"/>
                <a:ea typeface="DejaVu Sans"/>
              </a:rPr>
              <a:t>de Kubernetes abertos, com controle, segurança, IAM e desempenho altamente previsível da infraestrutura em nuvem da próxima geração da Oracle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1DB7C07-51C2-2F40-96F9-1B63262C6AD6}"/>
              </a:ext>
            </a:extLst>
          </p:cNvPr>
          <p:cNvGrpSpPr/>
          <p:nvPr/>
        </p:nvGrpSpPr>
        <p:grpSpPr>
          <a:xfrm>
            <a:off x="10811880" y="326520"/>
            <a:ext cx="1079280" cy="828720"/>
            <a:chOff x="10811880" y="326520"/>
            <a:chExt cx="1079280" cy="828720"/>
          </a:xfrm>
        </p:grpSpPr>
        <p:sp>
          <p:nvSpPr>
            <p:cNvPr id="19" name="CustomShape 12">
              <a:extLst>
                <a:ext uri="{FF2B5EF4-FFF2-40B4-BE49-F238E27FC236}">
                  <a16:creationId xmlns:a16="http://schemas.microsoft.com/office/drawing/2014/main" id="{E142676B-97DC-CE45-9EED-DAF154CECE84}"/>
                </a:ext>
              </a:extLst>
            </p:cNvPr>
            <p:cNvSpPr/>
            <p:nvPr/>
          </p:nvSpPr>
          <p:spPr>
            <a:xfrm>
              <a:off x="10811880" y="326520"/>
              <a:ext cx="1079280" cy="692640"/>
            </a:xfrm>
            <a:custGeom>
              <a:avLst/>
              <a:gdLst/>
              <a:ahLst/>
              <a:cxnLst/>
              <a:rect l="l" t="t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3">
              <a:extLst>
                <a:ext uri="{FF2B5EF4-FFF2-40B4-BE49-F238E27FC236}">
                  <a16:creationId xmlns:a16="http://schemas.microsoft.com/office/drawing/2014/main" id="{D69372D8-5DA2-574C-BE0B-3A461E60A2A2}"/>
                </a:ext>
              </a:extLst>
            </p:cNvPr>
            <p:cNvSpPr/>
            <p:nvPr/>
          </p:nvSpPr>
          <p:spPr>
            <a:xfrm>
              <a:off x="11080800" y="920880"/>
              <a:ext cx="194760" cy="234360"/>
            </a:xfrm>
            <a:custGeom>
              <a:avLst/>
              <a:gdLst/>
              <a:ahLst/>
              <a:cxnLst/>
              <a:rect l="l" t="t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4">
              <a:extLst>
                <a:ext uri="{FF2B5EF4-FFF2-40B4-BE49-F238E27FC236}">
                  <a16:creationId xmlns:a16="http://schemas.microsoft.com/office/drawing/2014/main" id="{1E49AAD4-1184-2146-88B8-C31C0B4D5592}"/>
                </a:ext>
              </a:extLst>
            </p:cNvPr>
            <p:cNvSpPr/>
            <p:nvPr/>
          </p:nvSpPr>
          <p:spPr>
            <a:xfrm>
              <a:off x="11295360" y="920880"/>
              <a:ext cx="195840" cy="234360"/>
            </a:xfrm>
            <a:custGeom>
              <a:avLst/>
              <a:gdLst/>
              <a:ahLst/>
              <a:cxnLst/>
              <a:rect l="l" t="t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15">
              <a:extLst>
                <a:ext uri="{FF2B5EF4-FFF2-40B4-BE49-F238E27FC236}">
                  <a16:creationId xmlns:a16="http://schemas.microsoft.com/office/drawing/2014/main" id="{113D6BF0-F9C6-5D41-B2A5-4925DC46E070}"/>
                </a:ext>
              </a:extLst>
            </p:cNvPr>
            <p:cNvSpPr/>
            <p:nvPr/>
          </p:nvSpPr>
          <p:spPr>
            <a:xfrm>
              <a:off x="11301480" y="879480"/>
              <a:ext cx="107640" cy="39960"/>
            </a:xfrm>
            <a:custGeom>
              <a:avLst/>
              <a:gdLst/>
              <a:ahLst/>
              <a:cxnLst/>
              <a:rect l="l" t="t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6">
              <a:extLst>
                <a:ext uri="{FF2B5EF4-FFF2-40B4-BE49-F238E27FC236}">
                  <a16:creationId xmlns:a16="http://schemas.microsoft.com/office/drawing/2014/main" id="{D3E1EBAD-1220-604A-B7D8-1ADD6CE51A82}"/>
                </a:ext>
              </a:extLst>
            </p:cNvPr>
            <p:cNvSpPr/>
            <p:nvPr/>
          </p:nvSpPr>
          <p:spPr>
            <a:xfrm>
              <a:off x="11113920" y="879480"/>
              <a:ext cx="107640" cy="85680"/>
            </a:xfrm>
            <a:custGeom>
              <a:avLst/>
              <a:gdLst/>
              <a:ahLst/>
              <a:cxnLst/>
              <a:rect l="l" t="t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7">
              <a:extLst>
                <a:ext uri="{FF2B5EF4-FFF2-40B4-BE49-F238E27FC236}">
                  <a16:creationId xmlns:a16="http://schemas.microsoft.com/office/drawing/2014/main" id="{1E6601EC-CE58-0742-AA2B-3244778B78D1}"/>
                </a:ext>
              </a:extLst>
            </p:cNvPr>
            <p:cNvSpPr/>
            <p:nvPr/>
          </p:nvSpPr>
          <p:spPr>
            <a:xfrm>
              <a:off x="11113920" y="804600"/>
              <a:ext cx="107640" cy="63000"/>
            </a:xfrm>
            <a:custGeom>
              <a:avLst/>
              <a:gdLst/>
              <a:ahLst/>
              <a:cxnLst/>
              <a:rect l="l" t="t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8">
              <a:extLst>
                <a:ext uri="{FF2B5EF4-FFF2-40B4-BE49-F238E27FC236}">
                  <a16:creationId xmlns:a16="http://schemas.microsoft.com/office/drawing/2014/main" id="{E350C7C4-CD79-7E48-898A-A8F8FC4CB7CE}"/>
                </a:ext>
              </a:extLst>
            </p:cNvPr>
            <p:cNvSpPr/>
            <p:nvPr/>
          </p:nvSpPr>
          <p:spPr>
            <a:xfrm>
              <a:off x="11233080" y="804600"/>
              <a:ext cx="107640" cy="63000"/>
            </a:xfrm>
            <a:custGeom>
              <a:avLst/>
              <a:gdLst/>
              <a:ahLst/>
              <a:cxnLst/>
              <a:rect l="l" t="t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9">
              <a:extLst>
                <a:ext uri="{FF2B5EF4-FFF2-40B4-BE49-F238E27FC236}">
                  <a16:creationId xmlns:a16="http://schemas.microsoft.com/office/drawing/2014/main" id="{FB6692EC-AA4F-804E-A241-63E9CBD96150}"/>
                </a:ext>
              </a:extLst>
            </p:cNvPr>
            <p:cNvSpPr/>
            <p:nvPr/>
          </p:nvSpPr>
          <p:spPr>
            <a:xfrm>
              <a:off x="11233080" y="729000"/>
              <a:ext cx="107640" cy="63000"/>
            </a:xfrm>
            <a:custGeom>
              <a:avLst/>
              <a:gdLst/>
              <a:ahLst/>
              <a:cxnLst/>
              <a:rect l="l" t="t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0">
              <a:extLst>
                <a:ext uri="{FF2B5EF4-FFF2-40B4-BE49-F238E27FC236}">
                  <a16:creationId xmlns:a16="http://schemas.microsoft.com/office/drawing/2014/main" id="{31E81A20-5BB2-8E4F-B98B-EF606C46DCE2}"/>
                </a:ext>
              </a:extLst>
            </p:cNvPr>
            <p:cNvSpPr/>
            <p:nvPr/>
          </p:nvSpPr>
          <p:spPr>
            <a:xfrm>
              <a:off x="11351520" y="804600"/>
              <a:ext cx="91800" cy="63000"/>
            </a:xfrm>
            <a:custGeom>
              <a:avLst/>
              <a:gdLst/>
              <a:ahLst/>
              <a:cxnLst/>
              <a:rect l="l" t="t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1">
              <a:extLst>
                <a:ext uri="{FF2B5EF4-FFF2-40B4-BE49-F238E27FC236}">
                  <a16:creationId xmlns:a16="http://schemas.microsoft.com/office/drawing/2014/main" id="{257604B6-668D-0248-BD21-7DC82173DF1A}"/>
                </a:ext>
              </a:extLst>
            </p:cNvPr>
            <p:cNvSpPr/>
            <p:nvPr/>
          </p:nvSpPr>
          <p:spPr>
            <a:xfrm>
              <a:off x="11351520" y="879480"/>
              <a:ext cx="107640" cy="85680"/>
            </a:xfrm>
            <a:custGeom>
              <a:avLst/>
              <a:gdLst/>
              <a:ahLst/>
              <a:cxnLst/>
              <a:rect l="l" t="t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22">
              <a:extLst>
                <a:ext uri="{FF2B5EF4-FFF2-40B4-BE49-F238E27FC236}">
                  <a16:creationId xmlns:a16="http://schemas.microsoft.com/office/drawing/2014/main" id="{AE6965F7-C0D9-B848-9191-D8ED847B5A75}"/>
                </a:ext>
              </a:extLst>
            </p:cNvPr>
            <p:cNvSpPr/>
            <p:nvPr/>
          </p:nvSpPr>
          <p:spPr>
            <a:xfrm>
              <a:off x="11495520" y="891000"/>
              <a:ext cx="39960" cy="37800"/>
            </a:xfrm>
            <a:custGeom>
              <a:avLst/>
              <a:gdLst/>
              <a:ahLst/>
              <a:cxnLst/>
              <a:rect l="l" t="t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3">
              <a:extLst>
                <a:ext uri="{FF2B5EF4-FFF2-40B4-BE49-F238E27FC236}">
                  <a16:creationId xmlns:a16="http://schemas.microsoft.com/office/drawing/2014/main" id="{76C7F406-733A-444B-AD96-F7DAE8DBE225}"/>
                </a:ext>
              </a:extLst>
            </p:cNvPr>
            <p:cNvSpPr/>
            <p:nvPr/>
          </p:nvSpPr>
          <p:spPr>
            <a:xfrm>
              <a:off x="11508120" y="825480"/>
              <a:ext cx="38160" cy="38880"/>
            </a:xfrm>
            <a:custGeom>
              <a:avLst/>
              <a:gdLst/>
              <a:ahLst/>
              <a:cxnLst/>
              <a:rect l="l" t="t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24">
              <a:extLst>
                <a:ext uri="{FF2B5EF4-FFF2-40B4-BE49-F238E27FC236}">
                  <a16:creationId xmlns:a16="http://schemas.microsoft.com/office/drawing/2014/main" id="{7417CF59-6A80-2D4F-ADFF-55E889E43D79}"/>
                </a:ext>
              </a:extLst>
            </p:cNvPr>
            <p:cNvSpPr/>
            <p:nvPr/>
          </p:nvSpPr>
          <p:spPr>
            <a:xfrm>
              <a:off x="11492640" y="851400"/>
              <a:ext cx="38160" cy="38880"/>
            </a:xfrm>
            <a:custGeom>
              <a:avLst/>
              <a:gdLst/>
              <a:ahLst/>
              <a:cxnLst/>
              <a:rect l="l" t="t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25">
              <a:extLst>
                <a:ext uri="{FF2B5EF4-FFF2-40B4-BE49-F238E27FC236}">
                  <a16:creationId xmlns:a16="http://schemas.microsoft.com/office/drawing/2014/main" id="{9C949ED4-1415-5C4C-A74C-5D33DC9DDC75}"/>
                </a:ext>
              </a:extLst>
            </p:cNvPr>
            <p:cNvSpPr/>
            <p:nvPr/>
          </p:nvSpPr>
          <p:spPr>
            <a:xfrm>
              <a:off x="11550600" y="826560"/>
              <a:ext cx="38160" cy="37800"/>
            </a:xfrm>
            <a:custGeom>
              <a:avLst/>
              <a:gdLst/>
              <a:ahLst/>
              <a:cxnLst/>
              <a:rect l="l" t="t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6">
              <a:extLst>
                <a:ext uri="{FF2B5EF4-FFF2-40B4-BE49-F238E27FC236}">
                  <a16:creationId xmlns:a16="http://schemas.microsoft.com/office/drawing/2014/main" id="{1D2525E9-EB96-ED4B-BEC6-9AB85EE4706E}"/>
                </a:ext>
              </a:extLst>
            </p:cNvPr>
            <p:cNvSpPr/>
            <p:nvPr/>
          </p:nvSpPr>
          <p:spPr>
            <a:xfrm>
              <a:off x="11536200" y="869040"/>
              <a:ext cx="25560" cy="25560"/>
            </a:xfrm>
            <a:custGeom>
              <a:avLst/>
              <a:gdLst/>
              <a:ahLst/>
              <a:cxnLst/>
              <a:rect l="l" t="t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7">
              <a:extLst>
                <a:ext uri="{FF2B5EF4-FFF2-40B4-BE49-F238E27FC236}">
                  <a16:creationId xmlns:a16="http://schemas.microsoft.com/office/drawing/2014/main" id="{E72A61D4-E0B6-7D4C-8E78-0811C2A3C937}"/>
                </a:ext>
              </a:extLst>
            </p:cNvPr>
            <p:cNvSpPr/>
            <p:nvPr/>
          </p:nvSpPr>
          <p:spPr>
            <a:xfrm>
              <a:off x="11566080" y="851400"/>
              <a:ext cx="38160" cy="38880"/>
            </a:xfrm>
            <a:custGeom>
              <a:avLst/>
              <a:gdLst/>
              <a:ahLst/>
              <a:cxnLst/>
              <a:rect l="l" t="t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28">
              <a:extLst>
                <a:ext uri="{FF2B5EF4-FFF2-40B4-BE49-F238E27FC236}">
                  <a16:creationId xmlns:a16="http://schemas.microsoft.com/office/drawing/2014/main" id="{D2F30E7F-8463-824D-97C7-EBC7D7BAB8E9}"/>
                </a:ext>
              </a:extLst>
            </p:cNvPr>
            <p:cNvSpPr/>
            <p:nvPr/>
          </p:nvSpPr>
          <p:spPr>
            <a:xfrm>
              <a:off x="11525760" y="901080"/>
              <a:ext cx="45360" cy="37080"/>
            </a:xfrm>
            <a:custGeom>
              <a:avLst/>
              <a:gdLst/>
              <a:ahLst/>
              <a:cxnLst/>
              <a:rect l="l" t="t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29">
              <a:extLst>
                <a:ext uri="{FF2B5EF4-FFF2-40B4-BE49-F238E27FC236}">
                  <a16:creationId xmlns:a16="http://schemas.microsoft.com/office/drawing/2014/main" id="{1EF35BB4-AD4A-5245-ADAD-208A4A3CE1DA}"/>
                </a:ext>
              </a:extLst>
            </p:cNvPr>
            <p:cNvSpPr/>
            <p:nvPr/>
          </p:nvSpPr>
          <p:spPr>
            <a:xfrm>
              <a:off x="11427120" y="759960"/>
              <a:ext cx="241200" cy="232920"/>
            </a:xfrm>
            <a:custGeom>
              <a:avLst/>
              <a:gdLst/>
              <a:ahLst/>
              <a:cxnLst/>
              <a:rect l="l" t="t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0">
              <a:extLst>
                <a:ext uri="{FF2B5EF4-FFF2-40B4-BE49-F238E27FC236}">
                  <a16:creationId xmlns:a16="http://schemas.microsoft.com/office/drawing/2014/main" id="{0CF6AF55-298F-1B4A-A5F0-4804B82DAD8C}"/>
                </a:ext>
              </a:extLst>
            </p:cNvPr>
            <p:cNvSpPr/>
            <p:nvPr/>
          </p:nvSpPr>
          <p:spPr>
            <a:xfrm>
              <a:off x="11561040" y="889920"/>
              <a:ext cx="41040" cy="42120"/>
            </a:xfrm>
            <a:custGeom>
              <a:avLst/>
              <a:gdLst/>
              <a:ahLst/>
              <a:cxnLst/>
              <a:rect l="l" t="t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360">
              <a:solidFill>
                <a:srgbClr val="FFFFFF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7985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29E71FD-0602-46C5-BB56-049A17F1B990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3D8F6CA-98DF-468F-9E1A-F51A22E774F7}"/>
    </a:ext>
  </a:extLst>
</a:theme>
</file>

<file path=ppt/theme/theme3.xml><?xml version="1.0" encoding="utf-8"?>
<a:theme xmlns:a="http://schemas.openxmlformats.org/drawingml/2006/main" name="1_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29E71FD-0602-46C5-BB56-049A17F1B99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Redwood PPT Template 090319</Template>
  <TotalTime>1070</TotalTime>
  <Words>1321</Words>
  <Application>Microsoft Macintosh PowerPoint</Application>
  <PresentationFormat>Widescreen</PresentationFormat>
  <Paragraphs>261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Courier New</vt:lpstr>
      <vt:lpstr>Georgia</vt:lpstr>
      <vt:lpstr>Oracle Sans</vt:lpstr>
      <vt:lpstr>Oracle Sans Light</vt:lpstr>
      <vt:lpstr>Wingdings</vt:lpstr>
      <vt:lpstr>Light Master </vt:lpstr>
      <vt:lpstr>Dark Master</vt:lpstr>
      <vt:lpstr>1_Light Master </vt:lpstr>
      <vt:lpstr>OKE + Oracle Logging</vt:lpstr>
      <vt:lpstr>Safe harbor statement</vt:lpstr>
      <vt:lpstr>$&gt; whoami </vt:lpstr>
      <vt:lpstr>Porquê existe o caos?</vt:lpstr>
      <vt:lpstr>Será que existe solução?</vt:lpstr>
      <vt:lpstr>O mundo poderia ser melhor?</vt:lpstr>
      <vt:lpstr>PowerPoint Presentation</vt:lpstr>
      <vt:lpstr>Logging para o micro-serviço de Consulta a CEP</vt:lpstr>
      <vt:lpstr>PowerPoint Presentation</vt:lpstr>
      <vt:lpstr>PowerPoint Presentation</vt:lpstr>
      <vt:lpstr>Tirar os prints das telas do site</vt:lpstr>
      <vt:lpstr>Tirar os prints das telas do site</vt:lpstr>
      <vt:lpstr>PowerPoint Presentation</vt:lpstr>
      <vt:lpstr>PowerPoint Presentation</vt:lpstr>
      <vt:lpstr>Oracle Cloud Logging integrado com ferramentas de mercado</vt:lpstr>
      <vt:lpstr>Demo-Live: OKE Logging</vt:lpstr>
      <vt:lpstr>Centralização da Ingestão de Logs</vt:lpstr>
      <vt:lpstr>Service Connector Hub</vt:lpstr>
      <vt:lpstr>Log Search</vt:lpstr>
      <vt:lpstr>Log Search</vt:lpstr>
      <vt:lpstr>Links Interessantes</vt:lpstr>
      <vt:lpstr>Links Interessantes</vt:lpstr>
      <vt:lpstr>Links Interessantes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install fonts before using</dc:title>
  <dc:creator>Cristiano Hoshikawa</dc:creator>
  <cp:lastModifiedBy>Cristiano Hoshikawa</cp:lastModifiedBy>
  <cp:revision>79</cp:revision>
  <dcterms:created xsi:type="dcterms:W3CDTF">2019-10-10T19:45:27Z</dcterms:created>
  <dcterms:modified xsi:type="dcterms:W3CDTF">2021-03-25T15:50:18Z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